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  <p:sldMasterId id="2147483672" r:id="rId3"/>
  </p:sldMasterIdLst>
  <p:notesMasterIdLst>
    <p:notesMasterId r:id="rId13"/>
  </p:notesMasterIdLst>
  <p:sldIdLst>
    <p:sldId id="256" r:id="rId4"/>
    <p:sldId id="258" r:id="rId5"/>
    <p:sldId id="260" r:id="rId6"/>
    <p:sldId id="262" r:id="rId7"/>
    <p:sldId id="298" r:id="rId8"/>
    <p:sldId id="297" r:id="rId9"/>
    <p:sldId id="283" r:id="rId10"/>
    <p:sldId id="281" r:id="rId11"/>
    <p:sldId id="296" r:id="rId12"/>
  </p:sldIdLst>
  <p:sldSz cx="9144000" cy="5143500" type="screen16x9"/>
  <p:notesSz cx="6858000" cy="9144000"/>
  <p:embeddedFontLst>
    <p:embeddedFont>
      <p:font typeface="Arial Black" panose="020B0604020202020204" pitchFamily="34" charset="0"/>
      <p:bold r:id="rId14"/>
    </p:embeddedFont>
    <p:embeddedFont>
      <p:font typeface="Arial Nova" panose="020B0504020202020204" pitchFamily="34" charset="0"/>
      <p:regular r:id="rId15"/>
      <p:bold r:id="rId16"/>
      <p:italic r:id="rId17"/>
      <p:boldItalic r:id="rId18"/>
    </p:embeddedFont>
    <p:embeddedFont>
      <p:font typeface="Catamaran Light" panose="020B0804020202020204" pitchFamily="34" charset="0"/>
      <p:regular r:id="rId19"/>
      <p:bold r:id="rId20"/>
      <p:boldItalic r:id="rId21"/>
    </p:embeddedFont>
    <p:embeddedFont>
      <p:font typeface="Fira Sans Extra Condensed" panose="020F0502020204030204" pitchFamily="34" charset="0"/>
      <p:regular r:id="rId22"/>
      <p:bold r:id="rId23"/>
      <p:italic r:id="rId24"/>
      <p:boldItalic r:id="rId25"/>
    </p:embeddedFont>
    <p:embeddedFont>
      <p:font typeface="Livvic" pitchFamily="2" charset="77"/>
      <p:regular r:id="rId26"/>
      <p:bold r:id="rId27"/>
      <p:italic r:id="rId28"/>
      <p:boldItalic r:id="rId29"/>
    </p:embeddedFont>
    <p:embeddedFont>
      <p:font typeface="Proxima Nova" panose="02000506030000020004" pitchFamily="2" charset="0"/>
      <p:regular r:id="rId30"/>
    </p:embeddedFont>
    <p:embeddedFont>
      <p:font typeface="Roboto" panose="02000000000000000000" pitchFamily="2" charset="0"/>
      <p:regular r:id="rId31"/>
      <p:bold r:id="rId32"/>
      <p:italic r:id="rId33"/>
      <p:boldItalic r:id="rId34"/>
    </p:embeddedFont>
    <p:embeddedFont>
      <p:font typeface="Segoe UI" panose="020B0502040204020203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ED6"/>
    <a:srgbClr val="556D96"/>
    <a:srgbClr val="43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84B49D-1FF4-840E-E673-24135E91D62D}" v="966" dt="2026-02-28T21:56:04.595"/>
  </p1510:revLst>
</p1510:revInfo>
</file>

<file path=ppt/tableStyles.xml><?xml version="1.0" encoding="utf-8"?>
<a:tblStyleLst xmlns:a="http://schemas.openxmlformats.org/drawingml/2006/main" def="{EE786E5C-9F1E-4775-BE62-91354B04F986}">
  <a:tblStyle styleId="{EE786E5C-9F1E-4775-BE62-91354B04F98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52"/>
    <p:restoredTop sz="94719"/>
  </p:normalViewPr>
  <p:slideViewPr>
    <p:cSldViewPr snapToGrid="0">
      <p:cViewPr varScale="1">
        <p:scale>
          <a:sx n="184" d="100"/>
          <a:sy n="184" d="100"/>
        </p:scale>
        <p:origin x="48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presProps" Target="presProps.xml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font" Target="fonts/font24.fntdata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font" Target="fonts/font23.fntdata"/><Relationship Id="rId10" Type="http://schemas.openxmlformats.org/officeDocument/2006/relationships/slide" Target="slides/slide7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Relationship Id="rId43" Type="http://schemas.microsoft.com/office/2015/10/relationships/revisionInfo" Target="revisionInfo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font" Target="fonts/font2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125" name="Google Shape;125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143" name="Google Shape;143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5158d5a3ec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174" name="Google Shape;174;g5158d5a3ec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5465e7bc0b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205" name="Google Shape;205;g5465e7bc0b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>
          <a:extLst>
            <a:ext uri="{FF2B5EF4-FFF2-40B4-BE49-F238E27FC236}">
              <a16:creationId xmlns:a16="http://schemas.microsoft.com/office/drawing/2014/main" id="{5C45702D-A979-DA54-1C01-81EBD3964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56fe61bc2f_1_5:notes">
            <a:extLst>
              <a:ext uri="{FF2B5EF4-FFF2-40B4-BE49-F238E27FC236}">
                <a16:creationId xmlns:a16="http://schemas.microsoft.com/office/drawing/2014/main" id="{C63518B6-653F-FC85-A062-C3569F0D2B1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214" name="Google Shape;214;g56fe61bc2f_1_5:notes">
            <a:extLst>
              <a:ext uri="{FF2B5EF4-FFF2-40B4-BE49-F238E27FC236}">
                <a16:creationId xmlns:a16="http://schemas.microsoft.com/office/drawing/2014/main" id="{19453077-1ACA-B997-19FB-AD26A47913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840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16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5465e7bc0b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602" name="Google Shape;602;g5465e7bc0b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5465e7bc0b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574" name="Google Shape;574;g5465e7bc0b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4" name="Google Shape;7714;g33e13d9a7e_0_78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7715" name="Google Shape;7715;g33e13d9a7e_0_78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39575" y="1701225"/>
            <a:ext cx="45924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39575" y="3206400"/>
            <a:ext cx="240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CUSTOM_30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656422" y="1394416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656425" y="1886725"/>
            <a:ext cx="15639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ctrTitle" idx="2"/>
          </p:nvPr>
        </p:nvSpPr>
        <p:spPr>
          <a:xfrm>
            <a:off x="2650710" y="1394416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3"/>
          </p:nvPr>
        </p:nvSpPr>
        <p:spPr>
          <a:xfrm>
            <a:off x="2610700" y="1886725"/>
            <a:ext cx="19614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ctrTitle" idx="4"/>
          </p:nvPr>
        </p:nvSpPr>
        <p:spPr>
          <a:xfrm>
            <a:off x="4638106" y="1394416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5"/>
          </p:nvPr>
        </p:nvSpPr>
        <p:spPr>
          <a:xfrm>
            <a:off x="4878076" y="1886725"/>
            <a:ext cx="16482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ctrTitle" idx="6"/>
          </p:nvPr>
        </p:nvSpPr>
        <p:spPr>
          <a:xfrm rot="5400000">
            <a:off x="6865575" y="1466125"/>
            <a:ext cx="25530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ctrTitle" idx="7"/>
          </p:nvPr>
        </p:nvSpPr>
        <p:spPr>
          <a:xfrm>
            <a:off x="656422" y="3367816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8"/>
          </p:nvPr>
        </p:nvSpPr>
        <p:spPr>
          <a:xfrm>
            <a:off x="656425" y="3860125"/>
            <a:ext cx="15639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ctrTitle" idx="9"/>
          </p:nvPr>
        </p:nvSpPr>
        <p:spPr>
          <a:xfrm>
            <a:off x="2650710" y="3367816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13"/>
          </p:nvPr>
        </p:nvSpPr>
        <p:spPr>
          <a:xfrm>
            <a:off x="2610700" y="3860125"/>
            <a:ext cx="19614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ctrTitle" idx="14"/>
          </p:nvPr>
        </p:nvSpPr>
        <p:spPr>
          <a:xfrm>
            <a:off x="4638106" y="3367816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15"/>
          </p:nvPr>
        </p:nvSpPr>
        <p:spPr>
          <a:xfrm>
            <a:off x="4878076" y="3860125"/>
            <a:ext cx="16482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CUSTOM_3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ctrTitle"/>
          </p:nvPr>
        </p:nvSpPr>
        <p:spPr>
          <a:xfrm rot="5400000">
            <a:off x="6603595" y="1930225"/>
            <a:ext cx="34812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1">
  <p:cSld name="CUSTOM_2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subTitle" idx="1"/>
          </p:nvPr>
        </p:nvSpPr>
        <p:spPr>
          <a:xfrm>
            <a:off x="4633950" y="1847896"/>
            <a:ext cx="1818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subTitle" idx="2"/>
          </p:nvPr>
        </p:nvSpPr>
        <p:spPr>
          <a:xfrm>
            <a:off x="4633950" y="3827870"/>
            <a:ext cx="1818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ctrTitle"/>
          </p:nvPr>
        </p:nvSpPr>
        <p:spPr>
          <a:xfrm>
            <a:off x="4633950" y="1539296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ctrTitle" idx="3"/>
          </p:nvPr>
        </p:nvSpPr>
        <p:spPr>
          <a:xfrm>
            <a:off x="4633950" y="3519270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ctrTitle" idx="4"/>
          </p:nvPr>
        </p:nvSpPr>
        <p:spPr>
          <a:xfrm rot="5400000">
            <a:off x="6917175" y="1414524"/>
            <a:ext cx="24498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10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5">
  <p:cSld name="CUSTOM_32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subTitle" idx="1"/>
          </p:nvPr>
        </p:nvSpPr>
        <p:spPr>
          <a:xfrm>
            <a:off x="2258125" y="3106325"/>
            <a:ext cx="3029100" cy="10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ctrTitle"/>
          </p:nvPr>
        </p:nvSpPr>
        <p:spPr>
          <a:xfrm rot="5400000">
            <a:off x="7241489" y="1041025"/>
            <a:ext cx="17028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4">
  <p:cSld name="CUSTOM_33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subTitle" idx="1"/>
          </p:nvPr>
        </p:nvSpPr>
        <p:spPr>
          <a:xfrm flipH="1">
            <a:off x="840600" y="2432150"/>
            <a:ext cx="1650300" cy="7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subTitle" idx="2"/>
          </p:nvPr>
        </p:nvSpPr>
        <p:spPr>
          <a:xfrm>
            <a:off x="4702174" y="1049093"/>
            <a:ext cx="19602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-533400" y="2047350"/>
            <a:ext cx="3024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ctrTitle" idx="3"/>
          </p:nvPr>
        </p:nvSpPr>
        <p:spPr>
          <a:xfrm>
            <a:off x="4702174" y="664293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subTitle" idx="4"/>
          </p:nvPr>
        </p:nvSpPr>
        <p:spPr>
          <a:xfrm>
            <a:off x="4702174" y="3788925"/>
            <a:ext cx="22149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ctrTitle" idx="5"/>
          </p:nvPr>
        </p:nvSpPr>
        <p:spPr>
          <a:xfrm>
            <a:off x="4702174" y="3389725"/>
            <a:ext cx="24756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ctrTitle" idx="6"/>
          </p:nvPr>
        </p:nvSpPr>
        <p:spPr>
          <a:xfrm rot="5400000">
            <a:off x="6860962" y="1407498"/>
            <a:ext cx="24498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10">
          <p15:clr>
            <a:srgbClr val="FA7B17"/>
          </p15:clr>
        </p15:guide>
        <p15:guide id="2" pos="454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2">
  <p:cSld name="CUSTOM_34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ctrTitle"/>
          </p:nvPr>
        </p:nvSpPr>
        <p:spPr>
          <a:xfrm rot="5400000">
            <a:off x="6860962" y="1407498"/>
            <a:ext cx="24498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ubTitle" idx="1"/>
          </p:nvPr>
        </p:nvSpPr>
        <p:spPr>
          <a:xfrm>
            <a:off x="1579064" y="2147200"/>
            <a:ext cx="16266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ctrTitle" idx="2"/>
          </p:nvPr>
        </p:nvSpPr>
        <p:spPr>
          <a:xfrm>
            <a:off x="1579064" y="1762400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subTitle" idx="3"/>
          </p:nvPr>
        </p:nvSpPr>
        <p:spPr>
          <a:xfrm>
            <a:off x="4068269" y="2147200"/>
            <a:ext cx="16266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ctrTitle" idx="4"/>
          </p:nvPr>
        </p:nvSpPr>
        <p:spPr>
          <a:xfrm>
            <a:off x="3075567" y="1762400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6">
  <p:cSld name="CUSTOM_11_1_2_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ctrTitle"/>
          </p:nvPr>
        </p:nvSpPr>
        <p:spPr>
          <a:xfrm>
            <a:off x="831200" y="376498"/>
            <a:ext cx="38673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ubTitle" idx="1"/>
          </p:nvPr>
        </p:nvSpPr>
        <p:spPr>
          <a:xfrm>
            <a:off x="831200" y="2314225"/>
            <a:ext cx="30816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redits">
  <p:cSld name="CUSTOM_25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body" idx="1"/>
          </p:nvPr>
        </p:nvSpPr>
        <p:spPr>
          <a:xfrm>
            <a:off x="642050" y="2134800"/>
            <a:ext cx="5308200" cy="1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ctrTitle"/>
          </p:nvPr>
        </p:nvSpPr>
        <p:spPr>
          <a:xfrm rot="5400000">
            <a:off x="6923109" y="1407498"/>
            <a:ext cx="24498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CUSTOM_25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body" idx="1"/>
          </p:nvPr>
        </p:nvSpPr>
        <p:spPr>
          <a:xfrm>
            <a:off x="642050" y="1277550"/>
            <a:ext cx="5308200" cy="1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ctrTitle"/>
          </p:nvPr>
        </p:nvSpPr>
        <p:spPr>
          <a:xfrm rot="5400000">
            <a:off x="6923109" y="1407498"/>
            <a:ext cx="24498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subTitle" idx="2"/>
          </p:nvPr>
        </p:nvSpPr>
        <p:spPr>
          <a:xfrm>
            <a:off x="642050" y="540000"/>
            <a:ext cx="4655400" cy="9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5463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2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3423902" y="387473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3423900" y="802521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2023007" y="654113"/>
            <a:ext cx="1739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 idx="3"/>
          </p:nvPr>
        </p:nvSpPr>
        <p:spPr>
          <a:xfrm>
            <a:off x="3425264" y="1224286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4"/>
          </p:nvPr>
        </p:nvSpPr>
        <p:spPr>
          <a:xfrm>
            <a:off x="3425259" y="1638859"/>
            <a:ext cx="19767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5" hasCustomPrompt="1"/>
          </p:nvPr>
        </p:nvSpPr>
        <p:spPr>
          <a:xfrm>
            <a:off x="2023007" y="1488788"/>
            <a:ext cx="1615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 idx="6"/>
          </p:nvPr>
        </p:nvSpPr>
        <p:spPr>
          <a:xfrm>
            <a:off x="3427999" y="2061098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7"/>
          </p:nvPr>
        </p:nvSpPr>
        <p:spPr>
          <a:xfrm>
            <a:off x="3427997" y="2475197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8" hasCustomPrompt="1"/>
          </p:nvPr>
        </p:nvSpPr>
        <p:spPr>
          <a:xfrm>
            <a:off x="2023007" y="2323463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 idx="9"/>
          </p:nvPr>
        </p:nvSpPr>
        <p:spPr>
          <a:xfrm rot="5400000">
            <a:off x="6601629" y="1646270"/>
            <a:ext cx="29133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 idx="13"/>
          </p:nvPr>
        </p:nvSpPr>
        <p:spPr>
          <a:xfrm>
            <a:off x="3427999" y="2897911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4"/>
          </p:nvPr>
        </p:nvSpPr>
        <p:spPr>
          <a:xfrm>
            <a:off x="3427997" y="3311534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15" hasCustomPrompt="1"/>
          </p:nvPr>
        </p:nvSpPr>
        <p:spPr>
          <a:xfrm>
            <a:off x="2023007" y="3158138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 idx="16"/>
          </p:nvPr>
        </p:nvSpPr>
        <p:spPr>
          <a:xfrm>
            <a:off x="3427999" y="3734723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7"/>
          </p:nvPr>
        </p:nvSpPr>
        <p:spPr>
          <a:xfrm>
            <a:off x="3427997" y="4147872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18" hasCustomPrompt="1"/>
          </p:nvPr>
        </p:nvSpPr>
        <p:spPr>
          <a:xfrm>
            <a:off x="2023007" y="3992813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1">
  <p:cSld name="CUSTOM_27_1_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ctrTitle"/>
          </p:nvPr>
        </p:nvSpPr>
        <p:spPr>
          <a:xfrm>
            <a:off x="631875" y="842025"/>
            <a:ext cx="287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1"/>
          </p:nvPr>
        </p:nvSpPr>
        <p:spPr>
          <a:xfrm>
            <a:off x="631884" y="1410841"/>
            <a:ext cx="2480700" cy="5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ctrTitle" idx="2"/>
          </p:nvPr>
        </p:nvSpPr>
        <p:spPr>
          <a:xfrm>
            <a:off x="4213664" y="842025"/>
            <a:ext cx="26979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3"/>
          </p:nvPr>
        </p:nvSpPr>
        <p:spPr>
          <a:xfrm>
            <a:off x="4213664" y="1410841"/>
            <a:ext cx="2586000" cy="7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ctrTitle" idx="4"/>
          </p:nvPr>
        </p:nvSpPr>
        <p:spPr>
          <a:xfrm>
            <a:off x="631883" y="3331927"/>
            <a:ext cx="287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5"/>
          </p:nvPr>
        </p:nvSpPr>
        <p:spPr>
          <a:xfrm>
            <a:off x="631884" y="3914208"/>
            <a:ext cx="24807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ctrTitle" idx="6"/>
          </p:nvPr>
        </p:nvSpPr>
        <p:spPr>
          <a:xfrm rot="5400000">
            <a:off x="6685437" y="1646270"/>
            <a:ext cx="29133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ctrTitle" idx="7"/>
          </p:nvPr>
        </p:nvSpPr>
        <p:spPr>
          <a:xfrm>
            <a:off x="4213664" y="3331934"/>
            <a:ext cx="25860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8"/>
          </p:nvPr>
        </p:nvSpPr>
        <p:spPr>
          <a:xfrm>
            <a:off x="4213664" y="3914208"/>
            <a:ext cx="2586000" cy="7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CUSTOM_14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ctrTitle"/>
          </p:nvPr>
        </p:nvSpPr>
        <p:spPr>
          <a:xfrm>
            <a:off x="5432000" y="710675"/>
            <a:ext cx="28881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ubTitle" idx="1"/>
          </p:nvPr>
        </p:nvSpPr>
        <p:spPr>
          <a:xfrm>
            <a:off x="5363550" y="2724625"/>
            <a:ext cx="29565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8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subTitle" idx="1"/>
          </p:nvPr>
        </p:nvSpPr>
        <p:spPr>
          <a:xfrm>
            <a:off x="915175" y="3380775"/>
            <a:ext cx="3960600" cy="6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ubTitle" idx="2"/>
          </p:nvPr>
        </p:nvSpPr>
        <p:spPr>
          <a:xfrm>
            <a:off x="915175" y="4004575"/>
            <a:ext cx="1821000" cy="2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3">
  <p:cSld name="CUSTOM_16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subTitle" idx="1"/>
          </p:nvPr>
        </p:nvSpPr>
        <p:spPr>
          <a:xfrm>
            <a:off x="2117847" y="3380460"/>
            <a:ext cx="2951400" cy="2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ctrTitle"/>
          </p:nvPr>
        </p:nvSpPr>
        <p:spPr>
          <a:xfrm rot="-5400000">
            <a:off x="-343101" y="1759150"/>
            <a:ext cx="2888100" cy="89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4">
  <p:cSld name="CUSTOM_16_1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subTitle" idx="1"/>
          </p:nvPr>
        </p:nvSpPr>
        <p:spPr>
          <a:xfrm flipH="1">
            <a:off x="4189625" y="3380460"/>
            <a:ext cx="2951400" cy="2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ctrTitle"/>
          </p:nvPr>
        </p:nvSpPr>
        <p:spPr>
          <a:xfrm rot="5400000">
            <a:off x="6612409" y="1752564"/>
            <a:ext cx="2888100" cy="89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CUSTOM_35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3200250" y="1742750"/>
            <a:ext cx="2743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">
  <p:cSld name="CUSTOM_38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>
            <a:spLocks noGrp="1"/>
          </p:cNvSpPr>
          <p:nvPr>
            <p:ph type="ctrTitle"/>
          </p:nvPr>
        </p:nvSpPr>
        <p:spPr>
          <a:xfrm>
            <a:off x="769725" y="1310050"/>
            <a:ext cx="3430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title" idx="2" hasCustomPrompt="1"/>
          </p:nvPr>
        </p:nvSpPr>
        <p:spPr>
          <a:xfrm rot="5400000">
            <a:off x="7142178" y="3570226"/>
            <a:ext cx="1738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73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3" Type="http://schemas.openxmlformats.org/officeDocument/2006/relationships/image" Target="../media/image16.pn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5" Type="http://schemas.openxmlformats.org/officeDocument/2006/relationships/image" Target="../media/image2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tile.psy.gla.ac.uk/2020/06/30/what-do-students-want-in-feedback/" TargetMode="External"/><Relationship Id="rId3" Type="http://schemas.openxmlformats.org/officeDocument/2006/relationships/hyperlink" Target="http://bit.ly/2Tynxth" TargetMode="External"/><Relationship Id="rId7" Type="http://schemas.openxmlformats.org/officeDocument/2006/relationships/hyperlink" Target="https://www.instagram.com/p/DOiHCRejXb8/" TargetMode="External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www.istockphoto.com/photo/young-woman-with-long-brown-hair-and-strabismus-showing-neutral-expression-against-gm2206514683-623823998" TargetMode="External"/><Relationship Id="rId11" Type="http://schemas.openxmlformats.org/officeDocument/2006/relationships/hyperlink" Target="https://files.eric.ed.gov/fulltext/EJ1426687.pdf" TargetMode="External"/><Relationship Id="rId5" Type="http://schemas.openxmlformats.org/officeDocument/2006/relationships/hyperlink" Target="http://bit.ly/2TtBDfr" TargetMode="External"/><Relationship Id="rId10" Type="http://schemas.openxmlformats.org/officeDocument/2006/relationships/hyperlink" Target="https://der.monash.edu/what-makes-for-effective-feedback-staff-and-student-perspectives/" TargetMode="External"/><Relationship Id="rId4" Type="http://schemas.openxmlformats.org/officeDocument/2006/relationships/hyperlink" Target="http://bit.ly/2TyoMsr" TargetMode="External"/><Relationship Id="rId9" Type="http://schemas.openxmlformats.org/officeDocument/2006/relationships/hyperlink" Target="https://www.sciencedirect.com/science/article/abs/pii/S0260691719302126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PfT4lq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6"/>
          <p:cNvPicPr preferRelativeResize="0"/>
          <p:nvPr/>
        </p:nvPicPr>
        <p:blipFill>
          <a:blip r:embed="rId3"/>
          <a:srcRect l="5556" r="5556"/>
          <a:stretch/>
        </p:blipFill>
        <p:spPr>
          <a:xfrm flipH="1">
            <a:off x="0" y="0"/>
            <a:ext cx="9144000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6"/>
          <p:cNvSpPr/>
          <p:nvPr/>
        </p:nvSpPr>
        <p:spPr>
          <a:xfrm rot="5400000">
            <a:off x="403814" y="122648"/>
            <a:ext cx="4206500" cy="3977472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6"/>
          <p:cNvSpPr txBox="1">
            <a:spLocks noGrp="1"/>
          </p:cNvSpPr>
          <p:nvPr>
            <p:ph type="ctrTitle"/>
          </p:nvPr>
        </p:nvSpPr>
        <p:spPr>
          <a:xfrm>
            <a:off x="594875" y="140384"/>
            <a:ext cx="3677898" cy="148619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VISION BUILDERS</a:t>
            </a:r>
            <a:endParaRPr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HELVETICA NEUE CONDENSED BLACK" panose="02000503000000020004" pitchFamily="2" charset="0"/>
              <a:ea typeface="HELVETICA NEUE CONDENSED BLACK" panose="02000503000000020004" pitchFamily="2" charset="0"/>
              <a:cs typeface="HELVETICA NEUE CONDENSED BLACK" panose="02000503000000020004" pitchFamily="2" charset="0"/>
            </a:endParaRPr>
          </a:p>
        </p:txBody>
      </p:sp>
      <p:sp>
        <p:nvSpPr>
          <p:cNvPr id="131" name="Google Shape;131;p26"/>
          <p:cNvSpPr/>
          <p:nvPr/>
        </p:nvSpPr>
        <p:spPr>
          <a:xfrm rot="-5400000" flipH="1">
            <a:off x="6679772" y="124192"/>
            <a:ext cx="1387098" cy="3541361"/>
          </a:xfrm>
          <a:prstGeom prst="rect">
            <a:avLst/>
          </a:prstGeom>
          <a:solidFill>
            <a:schemeClr val="accent1">
              <a:alpha val="74151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60550A8-FBF2-CBA7-2A54-3D2FE236413C}"/>
              </a:ext>
            </a:extLst>
          </p:cNvPr>
          <p:cNvGrpSpPr/>
          <p:nvPr/>
        </p:nvGrpSpPr>
        <p:grpSpPr>
          <a:xfrm>
            <a:off x="6920128" y="3037627"/>
            <a:ext cx="2037893" cy="2207222"/>
            <a:chOff x="1028700" y="10843"/>
            <a:chExt cx="812800" cy="812800"/>
          </a:xfrm>
        </p:grpSpPr>
        <p:sp>
          <p:nvSpPr>
            <p:cNvPr id="3" name="Freeform 10">
              <a:extLst>
                <a:ext uri="{FF2B5EF4-FFF2-40B4-BE49-F238E27FC236}">
                  <a16:creationId xmlns:a16="http://schemas.microsoft.com/office/drawing/2014/main" id="{61B935E0-E3B6-FF66-D5F6-364634327A41}"/>
                </a:ext>
              </a:extLst>
            </p:cNvPr>
            <p:cNvSpPr/>
            <p:nvPr/>
          </p:nvSpPr>
          <p:spPr>
            <a:xfrm>
              <a:off x="1028700" y="10843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5873" r="-5873"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B2D406C-8DDA-C698-70BD-A5CC2AF7B391}"/>
              </a:ext>
            </a:extLst>
          </p:cNvPr>
          <p:cNvSpPr txBox="1"/>
          <p:nvPr/>
        </p:nvSpPr>
        <p:spPr>
          <a:xfrm>
            <a:off x="600272" y="1662356"/>
            <a:ext cx="3326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>
                <a:solidFill>
                  <a:srgbClr val="FFC000"/>
                </a:solidFill>
              </a:rPr>
              <a:t>Team Members’ Name: </a:t>
            </a:r>
            <a:endParaRPr lang="en-US" b="1" u="sng" dirty="0">
              <a:solidFill>
                <a:srgbClr val="FFC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BCAE2D-DD03-94C9-7612-4B1BB30B14C5}"/>
              </a:ext>
            </a:extLst>
          </p:cNvPr>
          <p:cNvSpPr txBox="1"/>
          <p:nvPr/>
        </p:nvSpPr>
        <p:spPr>
          <a:xfrm>
            <a:off x="594875" y="2103250"/>
            <a:ext cx="4448249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5"/>
              </a:buBlip>
            </a:pPr>
            <a:r>
              <a:rPr lang="en-GB" sz="1800" dirty="0">
                <a:solidFill>
                  <a:schemeClr val="bg1"/>
                </a:solidFill>
              </a:rPr>
              <a:t>Mahshid M. Z. Abadi </a:t>
            </a:r>
            <a:r>
              <a:rPr lang="en-GB" sz="1800" b="1" dirty="0">
                <a:solidFill>
                  <a:schemeClr val="bg1"/>
                </a:solidFill>
              </a:rPr>
              <a:t>4401952</a:t>
            </a:r>
          </a:p>
          <a:p>
            <a:pPr marL="285750" indent="-285750">
              <a:buBlip>
                <a:blip r:embed="rId5"/>
              </a:buBlip>
            </a:pPr>
            <a:r>
              <a:rPr lang="en-GB" sz="1800" dirty="0">
                <a:solidFill>
                  <a:schemeClr val="bg1"/>
                </a:solidFill>
              </a:rPr>
              <a:t>Alain De Jesus </a:t>
            </a:r>
            <a:r>
              <a:rPr lang="en-GB" sz="1800" b="1" dirty="0">
                <a:solidFill>
                  <a:schemeClr val="bg1"/>
                </a:solidFill>
              </a:rPr>
              <a:t>4327230</a:t>
            </a:r>
            <a:r>
              <a:rPr lang="en-GB" sz="1800" dirty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Blip>
                <a:blip r:embed="rId5"/>
              </a:buBlip>
            </a:pPr>
            <a:r>
              <a:rPr lang="en-GB" sz="1800" dirty="0">
                <a:solidFill>
                  <a:schemeClr val="bg1"/>
                </a:solidFill>
              </a:rPr>
              <a:t>Mythely Ganeshankugan </a:t>
            </a:r>
            <a:r>
              <a:rPr lang="en-GB" sz="1800" b="1" dirty="0">
                <a:solidFill>
                  <a:schemeClr val="bg1"/>
                </a:solidFill>
              </a:rPr>
              <a:t>4503250</a:t>
            </a:r>
          </a:p>
          <a:p>
            <a:pPr marL="285750" indent="-285750">
              <a:buBlip>
                <a:blip r:embed="rId5"/>
              </a:buBlip>
            </a:pPr>
            <a:r>
              <a:rPr lang="en-GB" sz="1800" dirty="0">
                <a:solidFill>
                  <a:schemeClr val="bg1"/>
                </a:solidFill>
              </a:rPr>
              <a:t>Shakshi Brijesh Patel </a:t>
            </a:r>
            <a:r>
              <a:rPr lang="en-GB" sz="1800" b="1" dirty="0">
                <a:solidFill>
                  <a:schemeClr val="bg1"/>
                </a:solidFill>
              </a:rPr>
              <a:t>4428282</a:t>
            </a:r>
            <a:r>
              <a:rPr lang="en-GB" sz="1800" dirty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Blip>
                <a:blip r:embed="rId5"/>
              </a:buBlip>
            </a:pPr>
            <a:r>
              <a:rPr lang="en-GB" sz="1800" dirty="0">
                <a:solidFill>
                  <a:schemeClr val="bg1"/>
                </a:solidFill>
              </a:rPr>
              <a:t>Edgar Camara </a:t>
            </a:r>
            <a:r>
              <a:rPr lang="en-GB" sz="1800" b="1" dirty="0">
                <a:solidFill>
                  <a:schemeClr val="bg1"/>
                </a:solidFill>
              </a:rPr>
              <a:t>4434651 </a:t>
            </a:r>
            <a:r>
              <a:rPr lang="en-GB" sz="1800" dirty="0">
                <a:solidFill>
                  <a:schemeClr val="bg1"/>
                </a:solidFill>
              </a:rPr>
              <a:t>  </a:t>
            </a:r>
          </a:p>
          <a:p>
            <a:pPr marL="285750" indent="-285750">
              <a:buBlip>
                <a:blip r:embed="rId5"/>
              </a:buBlip>
            </a:pPr>
            <a:r>
              <a:rPr lang="en-GB" sz="1800" dirty="0">
                <a:solidFill>
                  <a:schemeClr val="bg1"/>
                </a:solidFill>
              </a:rPr>
              <a:t>Alexandra Marcu </a:t>
            </a:r>
            <a:r>
              <a:rPr lang="en-GB" sz="1800" b="1" dirty="0">
                <a:solidFill>
                  <a:schemeClr val="bg1"/>
                </a:solidFill>
              </a:rPr>
              <a:t>4420667</a:t>
            </a:r>
            <a:r>
              <a:rPr lang="en-GB" sz="1800" dirty="0">
                <a:solidFill>
                  <a:schemeClr val="bg1"/>
                </a:solidFill>
              </a:rPr>
              <a:t>  </a:t>
            </a:r>
            <a:endParaRPr lang="en-US" sz="18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893BDF-38EF-3F68-A533-98817DC8F7DC}"/>
              </a:ext>
            </a:extLst>
          </p:cNvPr>
          <p:cNvSpPr txBox="1"/>
          <p:nvPr/>
        </p:nvSpPr>
        <p:spPr>
          <a:xfrm>
            <a:off x="409681" y="4368143"/>
            <a:ext cx="7356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1200" dirty="0">
                <a:solidFill>
                  <a:schemeClr val="bg1"/>
                </a:solidFill>
                <a:latin typeface="Aptos" pitchFamily="34"/>
              </a:rPr>
              <a:t>Professional Practice​ Module Code: CSI_4_PPR​</a:t>
            </a:r>
            <a:br>
              <a:rPr lang="en-GB" kern="1200" dirty="0">
                <a:solidFill>
                  <a:schemeClr val="bg1"/>
                </a:solidFill>
                <a:latin typeface="Aptos" pitchFamily="34"/>
              </a:rPr>
            </a:br>
            <a:r>
              <a:rPr lang="en-GB" kern="1200" dirty="0">
                <a:solidFill>
                  <a:schemeClr val="bg1"/>
                </a:solidFill>
                <a:latin typeface="Aptos" pitchFamily="34"/>
              </a:rPr>
              <a:t>School of Engineering​ 2025/26 – Semester 2 – Date: 03 March 2026</a:t>
            </a:r>
            <a:endParaRPr lang="en-GB" kern="1200" dirty="0">
              <a:solidFill>
                <a:schemeClr val="bg1"/>
              </a:solidFill>
              <a:latin typeface="Arial Nov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A6B8D9-41D5-4D31-37BF-A9738605E36F}"/>
              </a:ext>
            </a:extLst>
          </p:cNvPr>
          <p:cNvSpPr txBox="1"/>
          <p:nvPr/>
        </p:nvSpPr>
        <p:spPr>
          <a:xfrm>
            <a:off x="5592814" y="1263930"/>
            <a:ext cx="361620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LSBU Feedback Application System (FAS)</a:t>
            </a:r>
            <a:br>
              <a:rPr lang="en-US" sz="1800" dirty="0"/>
            </a:br>
            <a:r>
              <a:rPr lang="en-GB" sz="1800" dirty="0">
                <a:solidFill>
                  <a:schemeClr val="accent2"/>
                </a:solidFill>
              </a:rPr>
              <a:t>Enhancing Student Engagement &amp; Teaching Quality</a:t>
            </a:r>
            <a:r>
              <a:rPr lang="en-US" sz="1800" dirty="0">
                <a:solidFill>
                  <a:schemeClr val="accent2"/>
                </a:solidFill>
              </a:rPr>
              <a:t>​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1DF4C9DF-70CE-F493-B76E-6A4AB641AA56}"/>
              </a:ext>
            </a:extLst>
          </p:cNvPr>
          <p:cNvSpPr/>
          <p:nvPr/>
        </p:nvSpPr>
        <p:spPr>
          <a:xfrm>
            <a:off x="587520" y="1797291"/>
            <a:ext cx="1356472" cy="1364876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Google Shape;148;p28"/>
          <p:cNvSpPr txBox="1">
            <a:spLocks noGrp="1"/>
          </p:cNvSpPr>
          <p:nvPr>
            <p:ph type="ctrTitle" idx="6"/>
          </p:nvPr>
        </p:nvSpPr>
        <p:spPr>
          <a:xfrm>
            <a:off x="4332693" y="1784440"/>
            <a:ext cx="2414542" cy="85904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en" sz="1800"/>
              <a:t>GANESHANKUGAN</a:t>
            </a:r>
            <a:br>
              <a:rPr lang="en" sz="1800" dirty="0"/>
            </a:br>
            <a:r>
              <a:rPr lang="en" b="0"/>
              <a:t>Research Team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151" name="Google Shape;151;p28"/>
          <p:cNvSpPr txBox="1">
            <a:spLocks noGrp="1"/>
          </p:cNvSpPr>
          <p:nvPr>
            <p:ph type="subTitle" idx="1"/>
          </p:nvPr>
        </p:nvSpPr>
        <p:spPr>
          <a:xfrm>
            <a:off x="189817" y="3100137"/>
            <a:ext cx="2190849" cy="5246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/>
            <a:r>
              <a:rPr lang="en" sz="1800" b="1">
                <a:latin typeface="Livvic"/>
              </a:rPr>
              <a:t>M.M.Z. ABADI</a:t>
            </a:r>
          </a:p>
          <a:p>
            <a:pPr marL="0" indent="0" algn="ctr"/>
            <a:r>
              <a:rPr lang="en" dirty="0"/>
              <a:t>Presentation Team</a:t>
            </a:r>
            <a:endParaRPr lang="en-US" dirty="0"/>
          </a:p>
        </p:txBody>
      </p:sp>
      <p:sp>
        <p:nvSpPr>
          <p:cNvPr id="154" name="Google Shape;154;p28"/>
          <p:cNvSpPr txBox="1">
            <a:spLocks noGrp="1"/>
          </p:cNvSpPr>
          <p:nvPr>
            <p:ph type="subTitle" idx="4"/>
          </p:nvPr>
        </p:nvSpPr>
        <p:spPr>
          <a:xfrm>
            <a:off x="2037767" y="1679818"/>
            <a:ext cx="1976700" cy="8590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/>
            <a:r>
              <a:rPr lang="en" sz="1800" b="1" dirty="0">
                <a:latin typeface="Livvic" pitchFamily="2" charset="77"/>
              </a:rPr>
              <a:t>A . DE JESUS </a:t>
            </a:r>
          </a:p>
          <a:p>
            <a:pPr marL="0" indent="0" algn="ctr"/>
            <a:r>
              <a:rPr lang="en"/>
              <a:t>UX Lead - Documentation - </a:t>
            </a:r>
            <a:r>
              <a:rPr lang="en" dirty="0"/>
              <a:t>Presentation</a:t>
            </a:r>
          </a:p>
        </p:txBody>
      </p:sp>
      <p:sp>
        <p:nvSpPr>
          <p:cNvPr id="157" name="Google Shape;157;p28"/>
          <p:cNvSpPr txBox="1">
            <a:spLocks noGrp="1"/>
          </p:cNvSpPr>
          <p:nvPr>
            <p:ph type="subTitle" idx="14"/>
          </p:nvPr>
        </p:nvSpPr>
        <p:spPr>
          <a:xfrm>
            <a:off x="6577033" y="3106946"/>
            <a:ext cx="1864478" cy="5671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/>
            <a:r>
              <a:rPr lang="en" sz="1800" b="1" dirty="0">
                <a:latin typeface="Livvic" pitchFamily="2" charset="77"/>
              </a:rPr>
              <a:t>S.B. PATEL</a:t>
            </a:r>
          </a:p>
          <a:p>
            <a:pPr marL="0" indent="0" algn="ctr"/>
            <a:r>
              <a:rPr lang="en" dirty="0"/>
              <a:t>Research Team</a:t>
            </a:r>
            <a:endParaRPr lang="en-US" dirty="0"/>
          </a:p>
        </p:txBody>
      </p:sp>
      <p:sp>
        <p:nvSpPr>
          <p:cNvPr id="160" name="Google Shape;160;p28"/>
          <p:cNvSpPr txBox="1">
            <a:spLocks noGrp="1"/>
          </p:cNvSpPr>
          <p:nvPr>
            <p:ph type="subTitle" idx="17"/>
          </p:nvPr>
        </p:nvSpPr>
        <p:spPr>
          <a:xfrm>
            <a:off x="4630317" y="4484620"/>
            <a:ext cx="2148104" cy="3454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/>
            <a:r>
              <a:rPr lang="en" sz="1800" b="1" dirty="0">
                <a:latin typeface="Livvic" pitchFamily="2" charset="77"/>
              </a:rPr>
              <a:t>E . CAMARA</a:t>
            </a:r>
          </a:p>
          <a:p>
            <a:pPr marL="0" indent="0" algn="ctr"/>
            <a:r>
              <a:rPr lang="en" dirty="0"/>
              <a:t>Technology Lead</a:t>
            </a:r>
            <a:endParaRPr lang="en-US" dirty="0"/>
          </a:p>
        </p:txBody>
      </p:sp>
      <p:sp>
        <p:nvSpPr>
          <p:cNvPr id="7" name="Google Shape;157;p28">
            <a:extLst>
              <a:ext uri="{FF2B5EF4-FFF2-40B4-BE49-F238E27FC236}">
                <a16:creationId xmlns:a16="http://schemas.microsoft.com/office/drawing/2014/main" id="{656D9CC2-1C78-A0DC-F762-41643DBC071C}"/>
              </a:ext>
            </a:extLst>
          </p:cNvPr>
          <p:cNvSpPr txBox="1">
            <a:spLocks/>
          </p:cNvSpPr>
          <p:nvPr/>
        </p:nvSpPr>
        <p:spPr>
          <a:xfrm>
            <a:off x="1715650" y="4475934"/>
            <a:ext cx="2798034" cy="471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>
            <a:pPr marL="0" indent="0" algn="ctr"/>
            <a:r>
              <a:rPr lang="en-GB" sz="1800" b="1" dirty="0">
                <a:latin typeface="Livvic" pitchFamily="2" charset="77"/>
              </a:rPr>
              <a:t>A . MARCU</a:t>
            </a:r>
          </a:p>
          <a:p>
            <a:pPr marL="0" indent="0" algn="ctr"/>
            <a:r>
              <a:rPr lang="en-GB"/>
              <a:t>Documentation Lead - Presentation </a:t>
            </a:r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A2798FE1-B8FD-FDDB-9144-2DCEC2899D20}"/>
              </a:ext>
            </a:extLst>
          </p:cNvPr>
          <p:cNvSpPr/>
          <p:nvPr/>
        </p:nvSpPr>
        <p:spPr>
          <a:xfrm>
            <a:off x="1142907" y="1504854"/>
            <a:ext cx="331135" cy="339541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cs typeface="Arial"/>
              </a:rPr>
              <a:t>1</a:t>
            </a:r>
            <a:endParaRPr lang="en-GB"/>
          </a:p>
        </p:txBody>
      </p:sp>
      <p:pic>
        <p:nvPicPr>
          <p:cNvPr id="20" name="Picture 19" descr="A group of people sitting at a round table&#10;&#10;AI-generated content may be incorrect.">
            <a:extLst>
              <a:ext uri="{FF2B5EF4-FFF2-40B4-BE49-F238E27FC236}">
                <a16:creationId xmlns:a16="http://schemas.microsoft.com/office/drawing/2014/main" id="{EBCD64E7-2AB1-4B11-151F-96AA0DF8D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14" y="1854295"/>
            <a:ext cx="1257301" cy="1258418"/>
          </a:xfrm>
          <a:prstGeom prst="rect">
            <a:avLst/>
          </a:prstGeom>
        </p:spPr>
      </p:pic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A9CDC1FC-ADED-B45A-9DE3-4A4C98ECE732}"/>
              </a:ext>
            </a:extLst>
          </p:cNvPr>
          <p:cNvSpPr/>
          <p:nvPr/>
        </p:nvSpPr>
        <p:spPr>
          <a:xfrm>
            <a:off x="2380666" y="331409"/>
            <a:ext cx="1356472" cy="1364876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143C3D1C-7B07-DF58-AB42-A7BE94DB2EAF}"/>
              </a:ext>
            </a:extLst>
          </p:cNvPr>
          <p:cNvSpPr/>
          <p:nvPr/>
        </p:nvSpPr>
        <p:spPr>
          <a:xfrm>
            <a:off x="2867124" y="44248"/>
            <a:ext cx="331135" cy="339541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>
                <a:cs typeface="Arial"/>
              </a:rPr>
              <a:t>2</a:t>
            </a:r>
            <a:endParaRPr lang="en-GB" dirty="0"/>
          </a:p>
        </p:txBody>
      </p:sp>
      <p:pic>
        <p:nvPicPr>
          <p:cNvPr id="26" name="Picture 25" descr="A group of people sitting at a table with laptops&#10;&#10;AI-generated content may be incorrect.">
            <a:extLst>
              <a:ext uri="{FF2B5EF4-FFF2-40B4-BE49-F238E27FC236}">
                <a16:creationId xmlns:a16="http://schemas.microsoft.com/office/drawing/2014/main" id="{706F869E-A43E-C5F2-5AF4-FBBCD765F2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6049" y="378401"/>
            <a:ext cx="1265706" cy="1260661"/>
          </a:xfrm>
          <a:prstGeom prst="rect">
            <a:avLst/>
          </a:prstGeom>
        </p:spPr>
      </p:pic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id="{66C0CFAB-FAE0-E300-5E44-D5BA3C30BC68}"/>
              </a:ext>
            </a:extLst>
          </p:cNvPr>
          <p:cNvSpPr/>
          <p:nvPr/>
        </p:nvSpPr>
        <p:spPr>
          <a:xfrm>
            <a:off x="4907386" y="361045"/>
            <a:ext cx="1356472" cy="1364876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Flowchart: Connector 38">
            <a:extLst>
              <a:ext uri="{FF2B5EF4-FFF2-40B4-BE49-F238E27FC236}">
                <a16:creationId xmlns:a16="http://schemas.microsoft.com/office/drawing/2014/main" id="{314A1F94-BFBD-5B0B-9C2F-7B895F4418D0}"/>
              </a:ext>
            </a:extLst>
          </p:cNvPr>
          <p:cNvSpPr/>
          <p:nvPr/>
        </p:nvSpPr>
        <p:spPr>
          <a:xfrm>
            <a:off x="5414961" y="74537"/>
            <a:ext cx="331135" cy="339541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>
                <a:cs typeface="Arial"/>
              </a:rPr>
              <a:t>3</a:t>
            </a:r>
            <a:endParaRPr lang="en-GB"/>
          </a:p>
        </p:txBody>
      </p:sp>
      <p:pic>
        <p:nvPicPr>
          <p:cNvPr id="41" name="Picture 40" descr="A group of people sitting around a table&#10;&#10;AI-generated content may be incorrect.">
            <a:extLst>
              <a:ext uri="{FF2B5EF4-FFF2-40B4-BE49-F238E27FC236}">
                <a16:creationId xmlns:a16="http://schemas.microsoft.com/office/drawing/2014/main" id="{4C7ABAB6-A928-BBB7-607C-8AB48269BF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6082" y="401241"/>
            <a:ext cx="1248895" cy="1275227"/>
          </a:xfrm>
          <a:prstGeom prst="rect">
            <a:avLst/>
          </a:prstGeom>
        </p:spPr>
      </p:pic>
      <p:sp>
        <p:nvSpPr>
          <p:cNvPr id="52" name="Flowchart: Connector 51">
            <a:extLst>
              <a:ext uri="{FF2B5EF4-FFF2-40B4-BE49-F238E27FC236}">
                <a16:creationId xmlns:a16="http://schemas.microsoft.com/office/drawing/2014/main" id="{7B9E7751-BBF4-47D9-CB6E-20EA7440B0EE}"/>
              </a:ext>
            </a:extLst>
          </p:cNvPr>
          <p:cNvSpPr/>
          <p:nvPr/>
        </p:nvSpPr>
        <p:spPr>
          <a:xfrm>
            <a:off x="6776156" y="1793557"/>
            <a:ext cx="1356472" cy="1364876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Flowchart: Connector 56">
            <a:extLst>
              <a:ext uri="{FF2B5EF4-FFF2-40B4-BE49-F238E27FC236}">
                <a16:creationId xmlns:a16="http://schemas.microsoft.com/office/drawing/2014/main" id="{025C06D5-A018-A948-624F-CFBAF6DEDC4D}"/>
              </a:ext>
            </a:extLst>
          </p:cNvPr>
          <p:cNvSpPr/>
          <p:nvPr/>
        </p:nvSpPr>
        <p:spPr>
          <a:xfrm>
            <a:off x="7288824" y="1494326"/>
            <a:ext cx="331135" cy="339541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>
                <a:cs typeface="Arial"/>
              </a:rPr>
              <a:t>4</a:t>
            </a:r>
            <a:endParaRPr lang="en-GB"/>
          </a:p>
        </p:txBody>
      </p:sp>
      <p:sp>
        <p:nvSpPr>
          <p:cNvPr id="62" name="Title 61">
            <a:extLst>
              <a:ext uri="{FF2B5EF4-FFF2-40B4-BE49-F238E27FC236}">
                <a16:creationId xmlns:a16="http://schemas.microsoft.com/office/drawing/2014/main" id="{700C93FD-194F-2FE1-ADD4-3AE9DCEF8EF8}"/>
              </a:ext>
            </a:extLst>
          </p:cNvPr>
          <p:cNvSpPr>
            <a:spLocks noGrp="1"/>
          </p:cNvSpPr>
          <p:nvPr>
            <p:ph type="ctrTitle" idx="9"/>
          </p:nvPr>
        </p:nvSpPr>
        <p:spPr>
          <a:xfrm rot="5400000">
            <a:off x="6456576" y="2219690"/>
            <a:ext cx="4622498" cy="520079"/>
          </a:xfrm>
        </p:spPr>
        <p:txBody>
          <a:bodyPr/>
          <a:lstStyle/>
          <a:p>
            <a:r>
              <a:rPr lang="en-GB" sz="4000" dirty="0"/>
              <a:t>TEAM DYNAMICS</a:t>
            </a:r>
          </a:p>
        </p:txBody>
      </p:sp>
      <p:pic>
        <p:nvPicPr>
          <p:cNvPr id="63" name="Picture 62" descr="A group of people sitting around a table&#10;&#10;AI-generated content may be incorrect.">
            <a:extLst>
              <a:ext uri="{FF2B5EF4-FFF2-40B4-BE49-F238E27FC236}">
                <a16:creationId xmlns:a16="http://schemas.microsoft.com/office/drawing/2014/main" id="{1402574D-8A3B-513D-FB22-BA261246D2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6108" y="1833867"/>
            <a:ext cx="1267458" cy="1273079"/>
          </a:xfrm>
          <a:prstGeom prst="rect">
            <a:avLst/>
          </a:prstGeom>
        </p:spPr>
      </p:pic>
      <p:sp>
        <p:nvSpPr>
          <p:cNvPr id="132" name="Flowchart: Connector 131">
            <a:extLst>
              <a:ext uri="{FF2B5EF4-FFF2-40B4-BE49-F238E27FC236}">
                <a16:creationId xmlns:a16="http://schemas.microsoft.com/office/drawing/2014/main" id="{81C1F3C0-9909-A09E-9810-02EA70095D28}"/>
              </a:ext>
            </a:extLst>
          </p:cNvPr>
          <p:cNvSpPr/>
          <p:nvPr/>
        </p:nvSpPr>
        <p:spPr>
          <a:xfrm>
            <a:off x="4941004" y="3192424"/>
            <a:ext cx="1356472" cy="1364876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" name="Flowchart: Connector 132">
            <a:extLst>
              <a:ext uri="{FF2B5EF4-FFF2-40B4-BE49-F238E27FC236}">
                <a16:creationId xmlns:a16="http://schemas.microsoft.com/office/drawing/2014/main" id="{735CFE80-3BDD-93AF-2A6F-0C6ECD4D3B67}"/>
              </a:ext>
            </a:extLst>
          </p:cNvPr>
          <p:cNvSpPr/>
          <p:nvPr/>
        </p:nvSpPr>
        <p:spPr>
          <a:xfrm>
            <a:off x="5448773" y="2898863"/>
            <a:ext cx="331135" cy="339541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>
                <a:cs typeface="Arial"/>
              </a:rPr>
              <a:t>5</a:t>
            </a:r>
            <a:endParaRPr lang="en-GB"/>
          </a:p>
        </p:txBody>
      </p:sp>
      <p:pic>
        <p:nvPicPr>
          <p:cNvPr id="135" name="Picture 134" descr="A group of people sitting at a table with laptops&#10;&#10;AI-generated content may be incorrect.">
            <a:extLst>
              <a:ext uri="{FF2B5EF4-FFF2-40B4-BE49-F238E27FC236}">
                <a16:creationId xmlns:a16="http://schemas.microsoft.com/office/drawing/2014/main" id="{AF123D67-8B81-3756-BC4E-B3A1E22A5A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6767" y="3228992"/>
            <a:ext cx="1267947" cy="1267948"/>
          </a:xfrm>
          <a:prstGeom prst="rect">
            <a:avLst/>
          </a:prstGeom>
        </p:spPr>
      </p:pic>
      <p:sp>
        <p:nvSpPr>
          <p:cNvPr id="140" name="Flowchart: Connector 139">
            <a:extLst>
              <a:ext uri="{FF2B5EF4-FFF2-40B4-BE49-F238E27FC236}">
                <a16:creationId xmlns:a16="http://schemas.microsoft.com/office/drawing/2014/main" id="{AB95A0D4-47DD-B17A-D086-76C21FA1A436}"/>
              </a:ext>
            </a:extLst>
          </p:cNvPr>
          <p:cNvSpPr/>
          <p:nvPr/>
        </p:nvSpPr>
        <p:spPr>
          <a:xfrm>
            <a:off x="2370557" y="3228992"/>
            <a:ext cx="1356472" cy="1364876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Flowchart: Connector 140">
            <a:extLst>
              <a:ext uri="{FF2B5EF4-FFF2-40B4-BE49-F238E27FC236}">
                <a16:creationId xmlns:a16="http://schemas.microsoft.com/office/drawing/2014/main" id="{17E4406D-56F7-62B5-A303-FE122F25C288}"/>
              </a:ext>
            </a:extLst>
          </p:cNvPr>
          <p:cNvSpPr/>
          <p:nvPr/>
        </p:nvSpPr>
        <p:spPr>
          <a:xfrm>
            <a:off x="2867124" y="2934244"/>
            <a:ext cx="331135" cy="339541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>
                <a:cs typeface="Arial"/>
              </a:rPr>
              <a:t>6</a:t>
            </a:r>
            <a:endParaRPr lang="en-GB"/>
          </a:p>
        </p:txBody>
      </p:sp>
      <p:pic>
        <p:nvPicPr>
          <p:cNvPr id="143" name="Picture 142" descr="A group of people sitting at a table with laptops and papers&#10;&#10;AI-generated content may be incorrect.">
            <a:extLst>
              <a:ext uri="{FF2B5EF4-FFF2-40B4-BE49-F238E27FC236}">
                <a16:creationId xmlns:a16="http://schemas.microsoft.com/office/drawing/2014/main" id="{8BEABC3D-7FE4-33C9-284C-22DB437F2B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0008" y="3285861"/>
            <a:ext cx="1257301" cy="1251137"/>
          </a:xfrm>
          <a:prstGeom prst="rect">
            <a:avLst/>
          </a:prstGeom>
        </p:spPr>
      </p:pic>
      <p:grpSp>
        <p:nvGrpSpPr>
          <p:cNvPr id="171" name="Group 170">
            <a:extLst>
              <a:ext uri="{FF2B5EF4-FFF2-40B4-BE49-F238E27FC236}">
                <a16:creationId xmlns:a16="http://schemas.microsoft.com/office/drawing/2014/main" id="{8C620325-4044-84FB-3CCB-BC5BD97C028D}"/>
              </a:ext>
            </a:extLst>
          </p:cNvPr>
          <p:cNvGrpSpPr/>
          <p:nvPr/>
        </p:nvGrpSpPr>
        <p:grpSpPr>
          <a:xfrm>
            <a:off x="-121245" y="-9065"/>
            <a:ext cx="1208265" cy="1258691"/>
            <a:chOff x="1028700" y="10843"/>
            <a:chExt cx="812800" cy="812800"/>
          </a:xfrm>
        </p:grpSpPr>
        <p:sp>
          <p:nvSpPr>
            <p:cNvPr id="170" name="Freeform 10">
              <a:extLst>
                <a:ext uri="{FF2B5EF4-FFF2-40B4-BE49-F238E27FC236}">
                  <a16:creationId xmlns:a16="http://schemas.microsoft.com/office/drawing/2014/main" id="{A9FB36C5-50B6-7216-C7C6-F4066BBB90C2}"/>
                </a:ext>
              </a:extLst>
            </p:cNvPr>
            <p:cNvSpPr/>
            <p:nvPr/>
          </p:nvSpPr>
          <p:spPr>
            <a:xfrm>
              <a:off x="1028700" y="10843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9"/>
              <a:stretch>
                <a:fillRect l="-5873" r="-5873"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CD40ABFE-1B90-DE1A-6B8D-6DD3DA22C178}"/>
              </a:ext>
            </a:extLst>
          </p:cNvPr>
          <p:cNvSpPr/>
          <p:nvPr/>
        </p:nvSpPr>
        <p:spPr>
          <a:xfrm rot="18985783" flipV="1">
            <a:off x="1527547" y="1585450"/>
            <a:ext cx="1087861" cy="483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50A8330-89ED-AC50-C1ED-46C70B0ECA16}"/>
              </a:ext>
            </a:extLst>
          </p:cNvPr>
          <p:cNvSpPr/>
          <p:nvPr/>
        </p:nvSpPr>
        <p:spPr>
          <a:xfrm>
            <a:off x="3690381" y="963013"/>
            <a:ext cx="1248895" cy="45719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76491F0-75F2-E193-D8C1-01519416FC62}"/>
              </a:ext>
            </a:extLst>
          </p:cNvPr>
          <p:cNvSpPr/>
          <p:nvPr/>
        </p:nvSpPr>
        <p:spPr>
          <a:xfrm rot="13175242">
            <a:off x="6064136" y="1666810"/>
            <a:ext cx="1083541" cy="45719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48FBF7DB-409C-E64A-8893-B523A0B3B4CF}"/>
              </a:ext>
            </a:extLst>
          </p:cNvPr>
          <p:cNvSpPr/>
          <p:nvPr/>
        </p:nvSpPr>
        <p:spPr>
          <a:xfrm rot="19307962">
            <a:off x="5956201" y="3068762"/>
            <a:ext cx="1008568" cy="5211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EE4E2258-191D-139D-C3CD-5DEE2EAEDA40}"/>
              </a:ext>
            </a:extLst>
          </p:cNvPr>
          <p:cNvSpPr/>
          <p:nvPr/>
        </p:nvSpPr>
        <p:spPr>
          <a:xfrm rot="12872305">
            <a:off x="1708757" y="3072997"/>
            <a:ext cx="1008568" cy="5211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BA433081-171B-72BD-3FE5-212706308905}"/>
              </a:ext>
            </a:extLst>
          </p:cNvPr>
          <p:cNvSpPr/>
          <p:nvPr/>
        </p:nvSpPr>
        <p:spPr>
          <a:xfrm flipV="1">
            <a:off x="3713928" y="4040623"/>
            <a:ext cx="1287857" cy="45719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7D426D43-631C-F55F-992D-7A90A9FBCE0E}"/>
              </a:ext>
            </a:extLst>
          </p:cNvPr>
          <p:cNvSpPr/>
          <p:nvPr/>
        </p:nvSpPr>
        <p:spPr>
          <a:xfrm>
            <a:off x="2368082" y="1194302"/>
            <a:ext cx="110649" cy="11064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070BCF8F-E367-B63F-A44B-571851AB53C1}"/>
              </a:ext>
            </a:extLst>
          </p:cNvPr>
          <p:cNvSpPr/>
          <p:nvPr/>
        </p:nvSpPr>
        <p:spPr>
          <a:xfrm>
            <a:off x="1624370" y="1904486"/>
            <a:ext cx="110649" cy="11064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78ACB164-733C-1927-F70E-509F95EC51AF}"/>
              </a:ext>
            </a:extLst>
          </p:cNvPr>
          <p:cNvSpPr/>
          <p:nvPr/>
        </p:nvSpPr>
        <p:spPr>
          <a:xfrm>
            <a:off x="1767626" y="2779262"/>
            <a:ext cx="110649" cy="11064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5004BA77-3A50-9B3C-E0B1-8C78671FEA50}"/>
              </a:ext>
            </a:extLst>
          </p:cNvPr>
          <p:cNvSpPr/>
          <p:nvPr/>
        </p:nvSpPr>
        <p:spPr>
          <a:xfrm>
            <a:off x="2560106" y="3315710"/>
            <a:ext cx="110649" cy="11064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1EADEE24-871D-D5EA-B806-A6DC31ADC6A4}"/>
              </a:ext>
            </a:extLst>
          </p:cNvPr>
          <p:cNvSpPr/>
          <p:nvPr/>
        </p:nvSpPr>
        <p:spPr>
          <a:xfrm>
            <a:off x="3636050" y="3989318"/>
            <a:ext cx="110649" cy="11064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295B1934-D286-2BFA-5067-A31F7054310E}"/>
              </a:ext>
            </a:extLst>
          </p:cNvPr>
          <p:cNvSpPr/>
          <p:nvPr/>
        </p:nvSpPr>
        <p:spPr>
          <a:xfrm>
            <a:off x="4922306" y="3986270"/>
            <a:ext cx="110649" cy="11064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BB383A37-E0E2-CD78-AD1B-4FE5D36C4DC0}"/>
              </a:ext>
            </a:extLst>
          </p:cNvPr>
          <p:cNvSpPr/>
          <p:nvPr/>
        </p:nvSpPr>
        <p:spPr>
          <a:xfrm>
            <a:off x="6016538" y="3315710"/>
            <a:ext cx="110649" cy="11064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7DD3D65A-E5AF-5828-DD69-8FB8197B1D42}"/>
              </a:ext>
            </a:extLst>
          </p:cNvPr>
          <p:cNvSpPr/>
          <p:nvPr/>
        </p:nvSpPr>
        <p:spPr>
          <a:xfrm>
            <a:off x="6818162" y="2700014"/>
            <a:ext cx="110649" cy="11064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949E80E9-E138-8CE1-63DC-D3B05679A6E1}"/>
              </a:ext>
            </a:extLst>
          </p:cNvPr>
          <p:cNvSpPr/>
          <p:nvPr/>
        </p:nvSpPr>
        <p:spPr>
          <a:xfrm>
            <a:off x="6129314" y="1252214"/>
            <a:ext cx="110649" cy="11064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CD9430A4-AF94-C1DA-0CB0-3FCD65AEF59F}"/>
              </a:ext>
            </a:extLst>
          </p:cNvPr>
          <p:cNvSpPr/>
          <p:nvPr/>
        </p:nvSpPr>
        <p:spPr>
          <a:xfrm>
            <a:off x="6940082" y="1944110"/>
            <a:ext cx="110649" cy="11064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50ED7DB6-B6F1-308B-9EE5-D5811E603E49}"/>
              </a:ext>
            </a:extLst>
          </p:cNvPr>
          <p:cNvSpPr/>
          <p:nvPr/>
        </p:nvSpPr>
        <p:spPr>
          <a:xfrm>
            <a:off x="4882682" y="910838"/>
            <a:ext cx="110649" cy="11064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A7A827DB-F5F8-0358-ABB4-4FF314473672}"/>
              </a:ext>
            </a:extLst>
          </p:cNvPr>
          <p:cNvSpPr/>
          <p:nvPr/>
        </p:nvSpPr>
        <p:spPr>
          <a:xfrm>
            <a:off x="3654338" y="907790"/>
            <a:ext cx="110649" cy="11064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group of colorful bubbles with a question mark&#10;&#10;AI-generated content may be incorrect.">
            <a:extLst>
              <a:ext uri="{FF2B5EF4-FFF2-40B4-BE49-F238E27FC236}">
                <a16:creationId xmlns:a16="http://schemas.microsoft.com/office/drawing/2014/main" id="{1F58B5FB-AD40-BAA3-F7DF-49798E9B3C1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1000"/>
          </a:blip>
          <a:stretch>
            <a:fillRect/>
          </a:stretch>
        </p:blipFill>
        <p:spPr>
          <a:xfrm>
            <a:off x="386734" y="-133642"/>
            <a:ext cx="3511529" cy="2800862"/>
          </a:xfrm>
          <a:prstGeom prst="rect">
            <a:avLst/>
          </a:prstGeom>
        </p:spPr>
      </p:pic>
      <p:sp>
        <p:nvSpPr>
          <p:cNvPr id="177" name="Google Shape;177;p30"/>
          <p:cNvSpPr/>
          <p:nvPr/>
        </p:nvSpPr>
        <p:spPr>
          <a:xfrm>
            <a:off x="0" y="0"/>
            <a:ext cx="3607500" cy="2632200"/>
          </a:xfrm>
          <a:prstGeom prst="rect">
            <a:avLst/>
          </a:prstGeom>
          <a:solidFill>
            <a:schemeClr val="lt1">
              <a:alpha val="70886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0"/>
          <p:cNvSpPr/>
          <p:nvPr/>
        </p:nvSpPr>
        <p:spPr>
          <a:xfrm>
            <a:off x="4240554" y="0"/>
            <a:ext cx="4903446" cy="255272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30"/>
          <p:cNvSpPr/>
          <p:nvPr/>
        </p:nvSpPr>
        <p:spPr>
          <a:xfrm>
            <a:off x="3607473" y="2632200"/>
            <a:ext cx="3607500" cy="2511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0"/>
          <p:cNvSpPr/>
          <p:nvPr/>
        </p:nvSpPr>
        <p:spPr>
          <a:xfrm>
            <a:off x="8539" y="2613174"/>
            <a:ext cx="5311606" cy="253032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0"/>
          <p:cNvSpPr txBox="1">
            <a:spLocks noGrp="1"/>
          </p:cNvSpPr>
          <p:nvPr>
            <p:ph type="subTitle" idx="1"/>
          </p:nvPr>
        </p:nvSpPr>
        <p:spPr>
          <a:xfrm>
            <a:off x="-131268" y="267177"/>
            <a:ext cx="4119000" cy="21191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/>
            <a:r>
              <a:rPr lang="en-GB" sz="1800"/>
              <a:t>1. Lack of structured feedback loops. </a:t>
            </a:r>
            <a:endParaRPr lang="en-US"/>
          </a:p>
          <a:p>
            <a:pPr marL="152400" indent="0"/>
            <a:r>
              <a:rPr lang="en-GB" sz="1800"/>
              <a:t>2. Students feel unheard, instructors lack actionable insights. </a:t>
            </a:r>
          </a:p>
          <a:p>
            <a:pPr marL="152400" indent="0"/>
            <a:r>
              <a:rPr lang="en-GB" sz="1800" dirty="0"/>
              <a:t>3. Admins struggle to track </a:t>
            </a:r>
            <a:r>
              <a:rPr lang="en-GB" sz="1800"/>
              <a:t>satisfaction and engagement.</a:t>
            </a:r>
          </a:p>
          <a:p>
            <a:pPr marL="152400" indent="0"/>
            <a:r>
              <a:rPr lang="en-GB" sz="1800"/>
              <a:t>4. Instructors lack a platform to quickly feedback on student </a:t>
            </a:r>
            <a:r>
              <a:rPr lang="en-GB" sz="1800" dirty="0"/>
              <a:t>behaviour. </a:t>
            </a:r>
          </a:p>
        </p:txBody>
      </p:sp>
      <p:sp>
        <p:nvSpPr>
          <p:cNvPr id="182" name="Google Shape;182;p30"/>
          <p:cNvSpPr txBox="1">
            <a:spLocks noGrp="1"/>
          </p:cNvSpPr>
          <p:nvPr>
            <p:ph type="subTitle" idx="3"/>
          </p:nvPr>
        </p:nvSpPr>
        <p:spPr>
          <a:xfrm>
            <a:off x="4196378" y="401033"/>
            <a:ext cx="4615113" cy="15632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/>
            <a:r>
              <a:rPr lang="en-GB" sz="1800" dirty="0">
                <a:solidFill>
                  <a:schemeClr val="bg1"/>
                </a:solidFill>
              </a:rPr>
              <a:t>A fast, representative, anonymous Feedback Application System (FAS) that captures meaningful feedback after every session to enable timely, evidence-based improvements to teaching and learning. </a:t>
            </a:r>
          </a:p>
          <a:p>
            <a:pPr marL="152400" indent="0"/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183" name="Google Shape;183;p30"/>
          <p:cNvSpPr txBox="1">
            <a:spLocks noGrp="1"/>
          </p:cNvSpPr>
          <p:nvPr>
            <p:ph type="subTitle" idx="5"/>
          </p:nvPr>
        </p:nvSpPr>
        <p:spPr>
          <a:xfrm>
            <a:off x="-104067" y="2899912"/>
            <a:ext cx="5710403" cy="20841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1800">
                <a:solidFill>
                  <a:schemeClr val="bg1"/>
                </a:solidFill>
              </a:rPr>
              <a:t>Interview students (including UG/PG, </a:t>
            </a:r>
            <a:endParaRPr lang="en-US">
              <a:solidFill>
                <a:schemeClr val="bg1"/>
              </a:solidFill>
            </a:endParaRPr>
          </a:p>
          <a:p>
            <a:r>
              <a:rPr lang="en-GB" sz="1800">
                <a:solidFill>
                  <a:schemeClr val="bg1"/>
                </a:solidFill>
              </a:rPr>
              <a:t>home, neurodivergent), teachers and admins:</a:t>
            </a:r>
            <a:endParaRPr lang="en-US">
              <a:solidFill>
                <a:schemeClr val="bg1"/>
              </a:solidFill>
            </a:endParaRPr>
          </a:p>
          <a:p>
            <a:r>
              <a:rPr lang="en-GB" sz="1800" dirty="0">
                <a:solidFill>
                  <a:schemeClr val="bg1"/>
                </a:solidFill>
              </a:rPr>
              <a:t>1) Map current feedback journeys and pain points. </a:t>
            </a:r>
          </a:p>
          <a:p>
            <a:r>
              <a:rPr lang="en-GB" sz="1800">
                <a:solidFill>
                  <a:schemeClr val="bg1"/>
                </a:solidFill>
              </a:rPr>
              <a:t>2) Craft personas </a:t>
            </a:r>
          </a:p>
          <a:p>
            <a:r>
              <a:rPr lang="en-GB" sz="1800">
                <a:solidFill>
                  <a:schemeClr val="bg1"/>
                </a:solidFill>
              </a:rPr>
              <a:t>3) Mobile -first UX </a:t>
            </a:r>
          </a:p>
          <a:p>
            <a:r>
              <a:rPr lang="en-GB" sz="1800">
                <a:solidFill>
                  <a:schemeClr val="bg1"/>
                </a:solidFill>
              </a:rPr>
              <a:t>4) Firebase cloud function to develop </a:t>
            </a:r>
          </a:p>
          <a:p>
            <a:r>
              <a:rPr lang="en-GB" sz="1800" dirty="0">
                <a:solidFill>
                  <a:schemeClr val="bg1"/>
                </a:solidFill>
              </a:rPr>
              <a:t> Minimum Viable Product (MVP)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184" name="Google Shape;184;p30"/>
          <p:cNvSpPr txBox="1">
            <a:spLocks noGrp="1"/>
          </p:cNvSpPr>
          <p:nvPr>
            <p:ph type="ctrTitle" idx="2"/>
          </p:nvPr>
        </p:nvSpPr>
        <p:spPr>
          <a:xfrm>
            <a:off x="4343809" y="-157740"/>
            <a:ext cx="4467682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lt1"/>
                </a:solidFill>
              </a:rPr>
              <a:t>SOLUTION</a:t>
            </a:r>
            <a:endParaRPr sz="2400" u="sng" dirty="0">
              <a:solidFill>
                <a:schemeClr val="lt1"/>
              </a:solidFill>
            </a:endParaRPr>
          </a:p>
        </p:txBody>
      </p:sp>
      <p:sp>
        <p:nvSpPr>
          <p:cNvPr id="185" name="Google Shape;185;p30"/>
          <p:cNvSpPr txBox="1">
            <a:spLocks noGrp="1"/>
          </p:cNvSpPr>
          <p:nvPr>
            <p:ph type="ctrTitle" idx="4"/>
          </p:nvPr>
        </p:nvSpPr>
        <p:spPr>
          <a:xfrm>
            <a:off x="51469" y="2627225"/>
            <a:ext cx="2871300" cy="76573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GB" sz="2400" u="sng" dirty="0">
                <a:solidFill>
                  <a:schemeClr val="bg1"/>
                </a:solidFill>
              </a:rPr>
              <a:t>OUR APPROACH </a:t>
            </a:r>
            <a:br>
              <a:rPr lang="en-GB" dirty="0"/>
            </a:br>
            <a:endParaRPr dirty="0">
              <a:solidFill>
                <a:schemeClr val="lt1"/>
              </a:solidFill>
            </a:endParaRPr>
          </a:p>
        </p:txBody>
      </p:sp>
      <p:sp>
        <p:nvSpPr>
          <p:cNvPr id="186" name="Google Shape;186;p30"/>
          <p:cNvSpPr txBox="1">
            <a:spLocks noGrp="1"/>
          </p:cNvSpPr>
          <p:nvPr>
            <p:ph type="ctrTitle"/>
          </p:nvPr>
        </p:nvSpPr>
        <p:spPr>
          <a:xfrm>
            <a:off x="26418" y="-163280"/>
            <a:ext cx="28713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 dirty="0">
                <a:solidFill>
                  <a:schemeClr val="accent1"/>
                </a:solidFill>
              </a:rPr>
              <a:t>PROBLEMS</a:t>
            </a:r>
            <a:endParaRPr sz="2400" u="sng" dirty="0">
              <a:solidFill>
                <a:schemeClr val="accent1"/>
              </a:solidFill>
            </a:endParaRPr>
          </a:p>
        </p:txBody>
      </p:sp>
      <p:sp>
        <p:nvSpPr>
          <p:cNvPr id="187" name="Google Shape;187;p30"/>
          <p:cNvSpPr txBox="1">
            <a:spLocks noGrp="1"/>
          </p:cNvSpPr>
          <p:nvPr>
            <p:ph type="ctrTitle" idx="7"/>
          </p:nvPr>
        </p:nvSpPr>
        <p:spPr>
          <a:xfrm>
            <a:off x="5410366" y="2210544"/>
            <a:ext cx="3867113" cy="84331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GB" sz="2400" u="sng">
                <a:solidFill>
                  <a:schemeClr val="accent1"/>
                </a:solidFill>
              </a:rPr>
              <a:t>AIMS</a:t>
            </a:r>
            <a:endParaRPr sz="2400" u="sng" dirty="0">
              <a:solidFill>
                <a:schemeClr val="accent1"/>
              </a:solidFill>
            </a:endParaRPr>
          </a:p>
        </p:txBody>
      </p:sp>
      <p:sp>
        <p:nvSpPr>
          <p:cNvPr id="23" name="Google Shape;167;p29">
            <a:extLst>
              <a:ext uri="{FF2B5EF4-FFF2-40B4-BE49-F238E27FC236}">
                <a16:creationId xmlns:a16="http://schemas.microsoft.com/office/drawing/2014/main" id="{630E64F8-8CDB-AB39-06FC-C95447E37C69}"/>
              </a:ext>
            </a:extLst>
          </p:cNvPr>
          <p:cNvSpPr/>
          <p:nvPr/>
        </p:nvSpPr>
        <p:spPr>
          <a:xfrm>
            <a:off x="8823856" y="527194"/>
            <a:ext cx="320142" cy="1519816"/>
          </a:xfrm>
          <a:prstGeom prst="rect">
            <a:avLst/>
          </a:prstGeom>
          <a:solidFill>
            <a:schemeClr val="accent3">
              <a:alpha val="584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ECF0BE4-95F2-9530-0DE1-190B6628E612}"/>
              </a:ext>
            </a:extLst>
          </p:cNvPr>
          <p:cNvSpPr/>
          <p:nvPr/>
        </p:nvSpPr>
        <p:spPr>
          <a:xfrm>
            <a:off x="4188245" y="2138768"/>
            <a:ext cx="1136073" cy="113607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logo with a light bulb and people around it&#10;&#10;AI-generated content may be incorrect.">
            <a:extLst>
              <a:ext uri="{FF2B5EF4-FFF2-40B4-BE49-F238E27FC236}">
                <a16:creationId xmlns:a16="http://schemas.microsoft.com/office/drawing/2014/main" id="{933C5F10-61AD-EAB2-7C1E-69BDFB17F9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1800" y="2019432"/>
            <a:ext cx="1527444" cy="1366866"/>
          </a:xfrm>
          <a:prstGeom prst="rect">
            <a:avLst/>
          </a:prstGeom>
        </p:spPr>
      </p:pic>
      <p:sp>
        <p:nvSpPr>
          <p:cNvPr id="27" name="Google Shape;182;p30">
            <a:extLst>
              <a:ext uri="{FF2B5EF4-FFF2-40B4-BE49-F238E27FC236}">
                <a16:creationId xmlns:a16="http://schemas.microsoft.com/office/drawing/2014/main" id="{ED890DCE-FCCA-7333-83B8-01748C415F19}"/>
              </a:ext>
            </a:extLst>
          </p:cNvPr>
          <p:cNvSpPr txBox="1">
            <a:spLocks/>
          </p:cNvSpPr>
          <p:nvPr/>
        </p:nvSpPr>
        <p:spPr>
          <a:xfrm>
            <a:off x="5260374" y="2889353"/>
            <a:ext cx="3957334" cy="238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>
            <a:r>
              <a:rPr lang="en-GB" sz="1800"/>
              <a:t>1. Teachers and student have </a:t>
            </a:r>
            <a:r>
              <a:rPr lang="en-GB" sz="1800" dirty="0"/>
              <a:t>actionable, role-based insights.</a:t>
            </a:r>
          </a:p>
          <a:p>
            <a:r>
              <a:rPr lang="en-GB" sz="1800"/>
              <a:t>2. Provide admins with real-time </a:t>
            </a:r>
            <a:r>
              <a:rPr lang="en-GB" sz="1800" dirty="0"/>
              <a:t>analytics—all while protecting privacy. </a:t>
            </a:r>
          </a:p>
          <a:p>
            <a:r>
              <a:rPr lang="en-GB" sz="1800"/>
              <a:t>3. Encourage continuous </a:t>
            </a:r>
            <a:r>
              <a:rPr lang="en-GB" sz="1800" dirty="0"/>
              <a:t>improvement.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2"/>
          <p:cNvSpPr/>
          <p:nvPr/>
        </p:nvSpPr>
        <p:spPr>
          <a:xfrm rot="16200000">
            <a:off x="-224521" y="2237492"/>
            <a:ext cx="1519742" cy="1070700"/>
          </a:xfrm>
          <a:prstGeom prst="rect">
            <a:avLst/>
          </a:prstGeom>
          <a:gradFill>
            <a:gsLst>
              <a:gs pos="0">
                <a:srgbClr val="A9B9D3">
                  <a:alpha val="30980"/>
                </a:srgbClr>
              </a:gs>
              <a:gs pos="100000">
                <a:schemeClr val="accent1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2"/>
          <p:cNvSpPr/>
          <p:nvPr/>
        </p:nvSpPr>
        <p:spPr>
          <a:xfrm rot="16200000">
            <a:off x="6186339" y="-817968"/>
            <a:ext cx="1501784" cy="313771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32"/>
          <p:cNvSpPr txBox="1">
            <a:spLocks noGrp="1"/>
          </p:cNvSpPr>
          <p:nvPr>
            <p:ph type="ctrTitle"/>
          </p:nvPr>
        </p:nvSpPr>
        <p:spPr>
          <a:xfrm>
            <a:off x="5482426" y="-495359"/>
            <a:ext cx="28881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>
                <a:solidFill>
                  <a:schemeClr val="lt1"/>
                </a:solidFill>
              </a:rPr>
              <a:t>RESEARCH &amp; OPTIONS ANALYSIS</a:t>
            </a:r>
            <a:endParaRPr lang="en-US">
              <a:solidFill>
                <a:schemeClr val="lt1"/>
              </a:solidFill>
            </a:endParaRPr>
          </a:p>
        </p:txBody>
      </p:sp>
      <p:sp>
        <p:nvSpPr>
          <p:cNvPr id="210" name="Google Shape;210;p32"/>
          <p:cNvSpPr txBox="1">
            <a:spLocks noGrp="1"/>
          </p:cNvSpPr>
          <p:nvPr>
            <p:ph type="subTitle" idx="1"/>
          </p:nvPr>
        </p:nvSpPr>
        <p:spPr>
          <a:xfrm>
            <a:off x="5488566" y="1492328"/>
            <a:ext cx="3027937" cy="38650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/>
            <a:r>
              <a:rPr lang="en" sz="1800" b="1">
                <a:solidFill>
                  <a:schemeClr val="accent1"/>
                </a:solidFill>
              </a:rPr>
              <a:t>Existing Solutions:</a:t>
            </a:r>
            <a:endParaRPr lang="en-US" b="1">
              <a:solidFill>
                <a:schemeClr val="accent1"/>
              </a:solidFill>
            </a:endParaRPr>
          </a:p>
          <a:p>
            <a:pPr marL="171450" indent="-171450" algn="l">
              <a:buFont typeface="Calibri"/>
              <a:buChar char="-"/>
            </a:pPr>
            <a:r>
              <a:rPr lang="en" sz="1800" dirty="0"/>
              <a:t>Time consuming</a:t>
            </a:r>
          </a:p>
          <a:p>
            <a:pPr marL="171450" indent="-171450" algn="l">
              <a:buFont typeface="Calibri"/>
              <a:buChar char="-"/>
            </a:pPr>
            <a:r>
              <a:rPr lang="en" sz="1800" dirty="0"/>
              <a:t>Mandatory Questions</a:t>
            </a:r>
          </a:p>
          <a:p>
            <a:pPr marL="171450" indent="-171450" algn="l">
              <a:buFont typeface="Calibri"/>
              <a:buChar char="-"/>
            </a:pPr>
            <a:r>
              <a:rPr lang="en" sz="1800" dirty="0"/>
              <a:t>Notifications</a:t>
            </a:r>
          </a:p>
          <a:p>
            <a:pPr marL="0" indent="0" algn="l"/>
            <a:r>
              <a:rPr lang="en" sz="1800" b="1" dirty="0">
                <a:solidFill>
                  <a:schemeClr val="accent1"/>
                </a:solidFill>
              </a:rPr>
              <a:t>Gaps:</a:t>
            </a:r>
          </a:p>
          <a:p>
            <a:pPr marL="171450" indent="-171450" algn="l">
              <a:buFont typeface="Calibri"/>
              <a:buChar char="-"/>
            </a:pPr>
            <a:r>
              <a:rPr lang="en" sz="1800" dirty="0"/>
              <a:t>Privacy &amp; Security</a:t>
            </a:r>
          </a:p>
          <a:p>
            <a:pPr marL="171450" indent="-171450" algn="l">
              <a:buFont typeface="Calibri"/>
              <a:buChar char="-"/>
            </a:pPr>
            <a:r>
              <a:rPr lang="en" sz="1800" dirty="0"/>
              <a:t>True/False questions</a:t>
            </a:r>
          </a:p>
          <a:p>
            <a:pPr marL="171450" indent="-171450" algn="l">
              <a:buFont typeface="Calibri"/>
              <a:buChar char="-"/>
            </a:pPr>
            <a:r>
              <a:rPr lang="en-GB" sz="1800" dirty="0"/>
              <a:t>Surface-level</a:t>
            </a:r>
            <a:r>
              <a:rPr lang="en" sz="1800" dirty="0"/>
              <a:t> data</a:t>
            </a:r>
          </a:p>
          <a:p>
            <a:pPr marL="0" indent="0" algn="l"/>
            <a:r>
              <a:rPr lang="en" sz="1800" b="1">
                <a:solidFill>
                  <a:schemeClr val="accent1"/>
                </a:solidFill>
              </a:rPr>
              <a:t>Our Solution:</a:t>
            </a:r>
          </a:p>
          <a:p>
            <a:pPr marL="285750" indent="-285750" algn="l">
              <a:buFont typeface="Calibri"/>
              <a:buChar char="-"/>
            </a:pPr>
            <a:r>
              <a:rPr lang="en" sz="1800" dirty="0"/>
              <a:t>Common questions for </a:t>
            </a:r>
            <a:r>
              <a:rPr lang="en-GB" sz="1800" dirty="0"/>
              <a:t>the lecturer</a:t>
            </a:r>
            <a:r>
              <a:rPr lang="en" sz="1800" dirty="0"/>
              <a:t> and student</a:t>
            </a:r>
          </a:p>
          <a:p>
            <a:pPr marL="285750" indent="-285750" algn="l">
              <a:buFont typeface="Calibri"/>
              <a:buChar char="-"/>
            </a:pPr>
            <a:r>
              <a:rPr lang="en-GB" sz="1800" dirty="0"/>
              <a:t>The lecture</a:t>
            </a:r>
            <a:r>
              <a:rPr lang="en" sz="1800" dirty="0"/>
              <a:t> gives students feedback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4297A9A-95FD-05EA-D4B6-EF54A8AB2648}"/>
              </a:ext>
            </a:extLst>
          </p:cNvPr>
          <p:cNvSpPr/>
          <p:nvPr/>
        </p:nvSpPr>
        <p:spPr>
          <a:xfrm>
            <a:off x="125765" y="108646"/>
            <a:ext cx="4671169" cy="2612089"/>
          </a:xfrm>
          <a:prstGeom prst="round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A paper with writing on it&#10;&#10;AI-generated content may be incorrect.">
            <a:extLst>
              <a:ext uri="{FF2B5EF4-FFF2-40B4-BE49-F238E27FC236}">
                <a16:creationId xmlns:a16="http://schemas.microsoft.com/office/drawing/2014/main" id="{68D962B9-2881-B1E6-960C-8D1223DC38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244" b="-219"/>
          <a:stretch>
            <a:fillRect/>
          </a:stretch>
        </p:blipFill>
        <p:spPr>
          <a:xfrm>
            <a:off x="216275" y="208823"/>
            <a:ext cx="4476146" cy="2403515"/>
          </a:xfrm>
          <a:prstGeom prst="round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18C8459-857A-6E0F-9012-B55A2BF2F4C0}"/>
              </a:ext>
            </a:extLst>
          </p:cNvPr>
          <p:cNvSpPr/>
          <p:nvPr/>
        </p:nvSpPr>
        <p:spPr>
          <a:xfrm>
            <a:off x="125765" y="2772842"/>
            <a:ext cx="4671169" cy="2262011"/>
          </a:xfrm>
          <a:prstGeom prst="round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group of people sitting around a table&#10;&#10;AI-generated content may be incorrect.">
            <a:extLst>
              <a:ext uri="{FF2B5EF4-FFF2-40B4-BE49-F238E27FC236}">
                <a16:creationId xmlns:a16="http://schemas.microsoft.com/office/drawing/2014/main" id="{652E2876-D410-5A8A-9D87-EEC61A9CC16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386" t="13611" r="10973" b="6587"/>
          <a:stretch>
            <a:fillRect/>
          </a:stretch>
        </p:blipFill>
        <p:spPr>
          <a:xfrm>
            <a:off x="216275" y="2898648"/>
            <a:ext cx="4476145" cy="2036029"/>
          </a:xfrm>
          <a:prstGeom prst="round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15">
          <a:extLst>
            <a:ext uri="{FF2B5EF4-FFF2-40B4-BE49-F238E27FC236}">
              <a16:creationId xmlns:a16="http://schemas.microsoft.com/office/drawing/2014/main" id="{3D31DBCC-FC8C-5B92-DDFD-02DC482F4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3">
            <a:extLst>
              <a:ext uri="{FF2B5EF4-FFF2-40B4-BE49-F238E27FC236}">
                <a16:creationId xmlns:a16="http://schemas.microsoft.com/office/drawing/2014/main" id="{1B268F0B-47AC-B0A3-84C4-94C973F2AF1C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915175" y="3769251"/>
            <a:ext cx="1821000" cy="2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—</a:t>
            </a:r>
            <a:r>
              <a:rPr lang="en">
                <a:solidFill>
                  <a:schemeClr val="lt1"/>
                </a:solidFill>
              </a:rPr>
              <a:t>SOMEONE FAMOUS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" name="Rectangle: Rounded Corners 4">
            <a:extLst>
              <a:ext uri="{FF2B5EF4-FFF2-40B4-BE49-F238E27FC236}">
                <a16:creationId xmlns:a16="http://schemas.microsoft.com/office/drawing/2014/main" id="{033A9633-E9FA-76CA-DCD5-65F67BB0042B}"/>
              </a:ext>
            </a:extLst>
          </p:cNvPr>
          <p:cNvSpPr/>
          <p:nvPr/>
        </p:nvSpPr>
        <p:spPr>
          <a:xfrm rot="16200000">
            <a:off x="-106654" y="352025"/>
            <a:ext cx="4733779" cy="4435885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: Rounded Corners 4">
            <a:extLst>
              <a:ext uri="{FF2B5EF4-FFF2-40B4-BE49-F238E27FC236}">
                <a16:creationId xmlns:a16="http://schemas.microsoft.com/office/drawing/2014/main" id="{066F0EAD-1016-5D32-A5BC-DD1CD2E18588}"/>
              </a:ext>
            </a:extLst>
          </p:cNvPr>
          <p:cNvSpPr/>
          <p:nvPr/>
        </p:nvSpPr>
        <p:spPr>
          <a:xfrm rot="16200000">
            <a:off x="4547669" y="424840"/>
            <a:ext cx="4758995" cy="4365896"/>
          </a:xfrm>
          <a:prstGeom prst="roundRect">
            <a:avLst/>
          </a:prstGeom>
          <a:solidFill>
            <a:srgbClr val="556D96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srgbClr val="556D96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5B55E0-88FE-125C-F7C5-62DDA2E6E618}"/>
              </a:ext>
            </a:extLst>
          </p:cNvPr>
          <p:cNvSpPr txBox="1"/>
          <p:nvPr/>
        </p:nvSpPr>
        <p:spPr>
          <a:xfrm>
            <a:off x="71409" y="1515033"/>
            <a:ext cx="182100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800" b="1" dirty="0">
                <a:solidFill>
                  <a:schemeClr val="bg1"/>
                </a:solidFill>
              </a:rPr>
              <a:t>Fairy Jain</a:t>
            </a:r>
          </a:p>
          <a:p>
            <a:r>
              <a:rPr lang="en-GB" sz="1800" dirty="0">
                <a:solidFill>
                  <a:schemeClr val="bg1"/>
                </a:solidFill>
              </a:rPr>
              <a:t>LSBU Student 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E359BA-0369-5643-5AA8-C9FAFC9077DB}"/>
              </a:ext>
            </a:extLst>
          </p:cNvPr>
          <p:cNvSpPr txBox="1"/>
          <p:nvPr/>
        </p:nvSpPr>
        <p:spPr>
          <a:xfrm>
            <a:off x="7255495" y="1485655"/>
            <a:ext cx="182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800" dirty="0">
                <a:solidFill>
                  <a:schemeClr val="bg1"/>
                </a:solidFill>
              </a:rPr>
              <a:t>Gary Carter </a:t>
            </a:r>
          </a:p>
          <a:p>
            <a:pPr algn="r"/>
            <a:r>
              <a:rPr lang="en-GB" sz="1800" dirty="0">
                <a:solidFill>
                  <a:schemeClr val="bg1"/>
                </a:solidFill>
              </a:rPr>
              <a:t>LSBU Lecturer 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8343D0-9626-25A3-5E48-8B1AB9F2B18A}"/>
              </a:ext>
            </a:extLst>
          </p:cNvPr>
          <p:cNvSpPr txBox="1"/>
          <p:nvPr/>
        </p:nvSpPr>
        <p:spPr>
          <a:xfrm>
            <a:off x="1901764" y="281259"/>
            <a:ext cx="2580203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800" b="1" dirty="0">
                <a:solidFill>
                  <a:schemeClr val="bg1"/>
                </a:solidFill>
              </a:rPr>
              <a:t> </a:t>
            </a:r>
          </a:p>
          <a:p>
            <a:r>
              <a:rPr lang="en-GB" sz="1800" b="1" dirty="0">
                <a:solidFill>
                  <a:schemeClr val="accent1"/>
                </a:solidFill>
              </a:rPr>
              <a:t>Role:</a:t>
            </a:r>
            <a:endParaRPr lang="en-GB" sz="1800" dirty="0">
              <a:solidFill>
                <a:schemeClr val="accent1"/>
              </a:solidFill>
            </a:endParaRPr>
          </a:p>
          <a:p>
            <a:r>
              <a:rPr lang="en-GB" sz="1800" dirty="0">
                <a:solidFill>
                  <a:schemeClr val="bg1"/>
                </a:solidFill>
              </a:rPr>
              <a:t>Year 2 BSc Adult Nursing student at LSBU.</a:t>
            </a:r>
          </a:p>
          <a:p>
            <a:r>
              <a:rPr lang="en-GB" sz="1800">
                <a:solidFill>
                  <a:schemeClr val="bg1"/>
                </a:solidFill>
              </a:rPr>
              <a:t>Full-time student, working a part-time job</a:t>
            </a:r>
            <a:r>
              <a:rPr lang="en-GB" sz="1800" dirty="0">
                <a:solidFill>
                  <a:schemeClr val="bg1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64717D-FFAD-3E95-E5D7-157BD1C33747}"/>
              </a:ext>
            </a:extLst>
          </p:cNvPr>
          <p:cNvSpPr txBox="1"/>
          <p:nvPr/>
        </p:nvSpPr>
        <p:spPr>
          <a:xfrm>
            <a:off x="4885712" y="269964"/>
            <a:ext cx="2420727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800" b="1" dirty="0">
                <a:solidFill>
                  <a:schemeClr val="bg1"/>
                </a:solidFill>
              </a:rPr>
              <a:t> </a:t>
            </a:r>
          </a:p>
          <a:p>
            <a:r>
              <a:rPr lang="en-GB" sz="1800" b="1" dirty="0">
                <a:solidFill>
                  <a:srgbClr val="FFC000"/>
                </a:solidFill>
              </a:rPr>
              <a:t>Role:</a:t>
            </a:r>
            <a:endParaRPr lang="en-GB" sz="1800" dirty="0">
              <a:solidFill>
                <a:srgbClr val="FFC000"/>
              </a:solidFill>
            </a:endParaRPr>
          </a:p>
          <a:p>
            <a:r>
              <a:rPr lang="en-GB" sz="1800" dirty="0">
                <a:solidFill>
                  <a:schemeClr val="bg1"/>
                </a:solidFill>
              </a:rPr>
              <a:t>10 years of experience in teaching maths and Computer Science at </a:t>
            </a:r>
            <a:r>
              <a:rPr lang="en-GB" sz="1800">
                <a:solidFill>
                  <a:schemeClr val="bg1"/>
                </a:solidFill>
              </a:rPr>
              <a:t>LSBU .</a:t>
            </a:r>
          </a:p>
          <a:p>
            <a:endParaRPr lang="en-US" dirty="0"/>
          </a:p>
        </p:txBody>
      </p:sp>
      <p:pic>
        <p:nvPicPr>
          <p:cNvPr id="11" name="Picture 10" descr="A person in a suit and tie&#10;&#10;AI-generated content may be incorrect.">
            <a:extLst>
              <a:ext uri="{FF2B5EF4-FFF2-40B4-BE49-F238E27FC236}">
                <a16:creationId xmlns:a16="http://schemas.microsoft.com/office/drawing/2014/main" id="{5F1FD725-B04D-5275-CE90-A71B4AAFC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1874" y="111936"/>
            <a:ext cx="1849903" cy="1529920"/>
          </a:xfrm>
          <a:prstGeom prst="rect">
            <a:avLst/>
          </a:prstGeom>
        </p:spPr>
      </p:pic>
      <p:pic>
        <p:nvPicPr>
          <p:cNvPr id="13" name="Picture 12" descr="A person with long hair&#10;&#10;AI-generated content may be incorrect.">
            <a:extLst>
              <a:ext uri="{FF2B5EF4-FFF2-40B4-BE49-F238E27FC236}">
                <a16:creationId xmlns:a16="http://schemas.microsoft.com/office/drawing/2014/main" id="{09DE7306-989A-0298-E29F-5C86FA997B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3067" y="182796"/>
            <a:ext cx="1849903" cy="1529920"/>
          </a:xfrm>
          <a:prstGeom prst="rect">
            <a:avLst/>
          </a:prstGeom>
          <a:noFill/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72F2607-AA4E-F584-4362-42D160B0E9D6}"/>
              </a:ext>
            </a:extLst>
          </p:cNvPr>
          <p:cNvCxnSpPr>
            <a:cxnSpLocks/>
          </p:cNvCxnSpPr>
          <p:nvPr/>
        </p:nvCxnSpPr>
        <p:spPr>
          <a:xfrm>
            <a:off x="17079" y="2166119"/>
            <a:ext cx="18874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8DF149D-2F55-21D1-A4AD-74F2146C1738}"/>
              </a:ext>
            </a:extLst>
          </p:cNvPr>
          <p:cNvCxnSpPr>
            <a:cxnSpLocks/>
          </p:cNvCxnSpPr>
          <p:nvPr/>
        </p:nvCxnSpPr>
        <p:spPr>
          <a:xfrm>
            <a:off x="7189065" y="2135964"/>
            <a:ext cx="18874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BF315F7-C22D-DB38-A2A1-88DCFCA5EAFA}"/>
              </a:ext>
            </a:extLst>
          </p:cNvPr>
          <p:cNvCxnSpPr>
            <a:cxnSpLocks/>
          </p:cNvCxnSpPr>
          <p:nvPr/>
        </p:nvCxnSpPr>
        <p:spPr>
          <a:xfrm flipH="1" flipV="1">
            <a:off x="1879296" y="211480"/>
            <a:ext cx="4709" cy="26578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D080F66-87B3-A71D-975B-3740C3A7F10C}"/>
              </a:ext>
            </a:extLst>
          </p:cNvPr>
          <p:cNvCxnSpPr>
            <a:cxnSpLocks/>
          </p:cNvCxnSpPr>
          <p:nvPr/>
        </p:nvCxnSpPr>
        <p:spPr>
          <a:xfrm flipH="1">
            <a:off x="7172257" y="186267"/>
            <a:ext cx="13247" cy="26578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848A6FD-709A-41E6-0971-B55D9CF46710}"/>
              </a:ext>
            </a:extLst>
          </p:cNvPr>
          <p:cNvSpPr txBox="1"/>
          <p:nvPr/>
        </p:nvSpPr>
        <p:spPr>
          <a:xfrm>
            <a:off x="75334" y="2304034"/>
            <a:ext cx="149358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20 years old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EC4999-C225-69C9-C38C-1FAB966F3BC3}"/>
              </a:ext>
            </a:extLst>
          </p:cNvPr>
          <p:cNvSpPr txBox="1"/>
          <p:nvPr/>
        </p:nvSpPr>
        <p:spPr>
          <a:xfrm>
            <a:off x="7580007" y="2305715"/>
            <a:ext cx="149358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38 years old</a:t>
            </a:r>
            <a:endParaRPr lang="en-US" sz="1800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6AF1F1-4850-3470-B532-03327E68E09E}"/>
              </a:ext>
            </a:extLst>
          </p:cNvPr>
          <p:cNvCxnSpPr>
            <a:cxnSpLocks/>
          </p:cNvCxnSpPr>
          <p:nvPr/>
        </p:nvCxnSpPr>
        <p:spPr>
          <a:xfrm>
            <a:off x="270" y="2846875"/>
            <a:ext cx="18874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3B879F-DC7C-8CDA-AD5B-7892192833C2}"/>
              </a:ext>
            </a:extLst>
          </p:cNvPr>
          <p:cNvCxnSpPr>
            <a:cxnSpLocks/>
          </p:cNvCxnSpPr>
          <p:nvPr/>
        </p:nvCxnSpPr>
        <p:spPr>
          <a:xfrm>
            <a:off x="7186043" y="2830067"/>
            <a:ext cx="18874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81ACCCC-2714-42BA-31C4-BD82A4CF03A4}"/>
              </a:ext>
            </a:extLst>
          </p:cNvPr>
          <p:cNvSpPr txBox="1"/>
          <p:nvPr/>
        </p:nvSpPr>
        <p:spPr>
          <a:xfrm>
            <a:off x="1882588" y="2210361"/>
            <a:ext cx="2420471" cy="923330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en-GB" sz="1800" b="1" baseline="0">
                <a:solidFill>
                  <a:srgbClr val="556D96"/>
                </a:solidFill>
                <a:latin typeface="Arial"/>
                <a:ea typeface="Segoe UI"/>
                <a:cs typeface="Segoe UI"/>
              </a:rPr>
              <a:t>Goal:</a:t>
            </a:r>
            <a:r>
              <a:rPr lang="en-US" sz="1800">
                <a:solidFill>
                  <a:srgbClr val="556D96"/>
                </a:solidFill>
                <a:latin typeface="Arial"/>
                <a:ea typeface="Segoe UI"/>
                <a:cs typeface="Segoe UI"/>
              </a:rPr>
              <a:t>​</a:t>
            </a:r>
            <a:endParaRPr lang="en-US">
              <a:solidFill>
                <a:srgbClr val="556D96"/>
              </a:solidFill>
            </a:endParaRPr>
          </a:p>
          <a:p>
            <a:pPr rtl="0"/>
            <a:r>
              <a:rPr lang="en-GB" sz="1800" baseline="0">
                <a:solidFill>
                  <a:srgbClr val="FFFED6"/>
                </a:solidFill>
                <a:latin typeface="Arial"/>
                <a:ea typeface="Segoe UI"/>
                <a:cs typeface="Segoe UI"/>
              </a:rPr>
              <a:t>Submit feedback quickly.</a:t>
            </a:r>
            <a:r>
              <a:rPr lang="en-US" sz="1800">
                <a:solidFill>
                  <a:srgbClr val="FFFED6"/>
                </a:solidFill>
                <a:latin typeface="Arial"/>
                <a:ea typeface="Segoe UI"/>
                <a:cs typeface="Segoe UI"/>
              </a:rPr>
              <a:t>​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F8C96A-F4E6-6789-5DC7-B0FBB8908483}"/>
              </a:ext>
            </a:extLst>
          </p:cNvPr>
          <p:cNvSpPr txBox="1"/>
          <p:nvPr/>
        </p:nvSpPr>
        <p:spPr>
          <a:xfrm>
            <a:off x="0" y="3050802"/>
            <a:ext cx="4572000" cy="14157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en-GB" sz="1800" b="1" baseline="0">
                <a:solidFill>
                  <a:srgbClr val="556D96"/>
                </a:solidFill>
                <a:latin typeface="Arial"/>
                <a:ea typeface="Segoe UI"/>
                <a:cs typeface="Segoe UI"/>
              </a:rPr>
              <a:t>Frustrations/challenges:</a:t>
            </a:r>
            <a:r>
              <a:rPr lang="en-US" sz="1800" baseline="0">
                <a:solidFill>
                  <a:srgbClr val="FFC000"/>
                </a:solidFill>
                <a:latin typeface="Arial"/>
                <a:ea typeface="Segoe UI"/>
                <a:cs typeface="Segoe UI"/>
              </a:rPr>
              <a:t>​</a:t>
            </a:r>
            <a:r>
              <a:rPr lang="en-US" sz="1800">
                <a:solidFill>
                  <a:srgbClr val="434343"/>
                </a:solidFill>
                <a:latin typeface="Arial"/>
                <a:ea typeface="Segoe UI"/>
                <a:cs typeface="Segoe UI"/>
              </a:rPr>
              <a:t>​</a:t>
            </a:r>
          </a:p>
          <a:p>
            <a:r>
              <a:rPr lang="en-GB" sz="1800" baseline="0" dirty="0">
                <a:solidFill>
                  <a:srgbClr val="FFFED6"/>
                </a:solidFill>
                <a:latin typeface="Arial"/>
                <a:ea typeface="Segoe UI"/>
                <a:cs typeface="Segoe UI"/>
              </a:rPr>
              <a:t>Feedback forms </a:t>
            </a:r>
            <a:r>
              <a:rPr lang="en-GB" sz="1800">
                <a:solidFill>
                  <a:srgbClr val="FFFED6"/>
                </a:solidFill>
                <a:ea typeface="Segoe UI"/>
                <a:cs typeface="Segoe UI"/>
              </a:rPr>
              <a:t>are</a:t>
            </a:r>
            <a:r>
              <a:rPr lang="en-GB" sz="1800" baseline="0">
                <a:solidFill>
                  <a:srgbClr val="FFFED6"/>
                </a:solidFill>
                <a:latin typeface="Arial"/>
                <a:ea typeface="Segoe UI"/>
                <a:cs typeface="Segoe UI"/>
              </a:rPr>
              <a:t> long</a:t>
            </a:r>
            <a:r>
              <a:rPr lang="en-GB" sz="1800">
                <a:solidFill>
                  <a:srgbClr val="FFFED6"/>
                </a:solidFill>
                <a:ea typeface="Segoe UI"/>
                <a:cs typeface="Segoe UI"/>
              </a:rPr>
              <a:t> and repetitive</a:t>
            </a:r>
            <a:r>
              <a:rPr lang="en-GB" sz="1800" baseline="0">
                <a:solidFill>
                  <a:srgbClr val="FFFED6"/>
                </a:solidFill>
                <a:latin typeface="Arial"/>
                <a:ea typeface="Segoe UI"/>
                <a:cs typeface="Segoe UI"/>
              </a:rPr>
              <a:t>.</a:t>
            </a:r>
            <a:endParaRPr lang="en-GB" sz="1800">
              <a:solidFill>
                <a:srgbClr val="FFFED6"/>
              </a:solidFill>
              <a:ea typeface="Segoe UI"/>
              <a:cs typeface="Segoe UI"/>
            </a:endParaRPr>
          </a:p>
          <a:p>
            <a:r>
              <a:rPr lang="en-US" sz="1800" b="1">
                <a:solidFill>
                  <a:srgbClr val="556D96"/>
                </a:solidFill>
                <a:ea typeface="Segoe UI"/>
                <a:cs typeface="Segoe UI"/>
              </a:rPr>
              <a:t>Needs/Preferences:</a:t>
            </a:r>
            <a:endParaRPr lang="en-US" sz="1800" b="1" dirty="0">
              <a:solidFill>
                <a:srgbClr val="556D96"/>
              </a:solidFill>
              <a:ea typeface="Segoe UI"/>
              <a:cs typeface="Segoe UI"/>
            </a:endParaRPr>
          </a:p>
          <a:p>
            <a:r>
              <a:rPr lang="en-US" sz="1800" dirty="0">
                <a:solidFill>
                  <a:srgbClr val="FFFED6"/>
                </a:solidFill>
                <a:ea typeface="Segoe UI"/>
                <a:cs typeface="Segoe UI"/>
              </a:rPr>
              <a:t>The option to be anonymous.</a:t>
            </a:r>
            <a:r>
              <a:rPr lang="en-US" sz="1800" dirty="0">
                <a:solidFill>
                  <a:srgbClr val="434343"/>
                </a:solidFill>
                <a:latin typeface="Arial"/>
                <a:ea typeface="Segoe UI"/>
                <a:cs typeface="Segoe UI"/>
              </a:rPr>
              <a:t>​</a:t>
            </a:r>
            <a:endParaRPr lang="en-US"/>
          </a:p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CB6F60-7CE3-BA76-2A55-4ED91C4689D2}"/>
              </a:ext>
            </a:extLst>
          </p:cNvPr>
          <p:cNvSpPr txBox="1"/>
          <p:nvPr/>
        </p:nvSpPr>
        <p:spPr>
          <a:xfrm>
            <a:off x="4882963" y="2201954"/>
            <a:ext cx="3513045" cy="25153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en-GB" sz="1800" b="1" i="0" baseline="0">
                <a:solidFill>
                  <a:srgbClr val="FFC000"/>
                </a:solidFill>
                <a:latin typeface="Arial"/>
                <a:ea typeface="Segoe UI"/>
                <a:cs typeface="Segoe UI"/>
              </a:rPr>
              <a:t>Goal:</a:t>
            </a:r>
            <a:r>
              <a:rPr lang="en-US" sz="1800" b="0" i="0">
                <a:solidFill>
                  <a:srgbClr val="FFFED6"/>
                </a:solidFill>
                <a:latin typeface="Arial"/>
                <a:ea typeface="Segoe UI"/>
                <a:cs typeface="Segoe UI"/>
              </a:rPr>
              <a:t>​</a:t>
            </a:r>
          </a:p>
          <a:p>
            <a:r>
              <a:rPr lang="en-GB" sz="1800" b="0" i="0" u="none" strike="noStrike" baseline="0">
                <a:solidFill>
                  <a:srgbClr val="FFFED6"/>
                </a:solidFill>
                <a:latin typeface="Arial"/>
                <a:ea typeface="Segoe UI"/>
                <a:cs typeface="Segoe UI"/>
              </a:rPr>
              <a:t>Receive </a:t>
            </a:r>
            <a:r>
              <a:rPr lang="en-GB" sz="1800">
                <a:solidFill>
                  <a:srgbClr val="FFFED6"/>
                </a:solidFill>
                <a:ea typeface="Segoe UI"/>
                <a:cs typeface="Segoe UI"/>
              </a:rPr>
              <a:t>actionable</a:t>
            </a:r>
          </a:p>
          <a:p>
            <a:pPr algn="l"/>
            <a:r>
              <a:rPr lang="en-GB" sz="1800">
                <a:solidFill>
                  <a:srgbClr val="FFFED6"/>
                </a:solidFill>
                <a:ea typeface="Segoe UI"/>
                <a:cs typeface="Segoe UI"/>
              </a:rPr>
              <a:t>student</a:t>
            </a:r>
            <a:r>
              <a:rPr lang="en-GB" sz="1800" b="0" i="0" u="none" strike="noStrike" baseline="0">
                <a:solidFill>
                  <a:srgbClr val="FFFED6"/>
                </a:solidFill>
                <a:latin typeface="Arial"/>
                <a:ea typeface="Segoe UI"/>
                <a:cs typeface="Segoe UI"/>
              </a:rPr>
              <a:t> feedback.</a:t>
            </a:r>
            <a:r>
              <a:rPr lang="en-US" sz="1800" b="0" i="0" dirty="0">
                <a:solidFill>
                  <a:srgbClr val="FFFED6"/>
                </a:solidFill>
                <a:latin typeface="Arial"/>
                <a:ea typeface="Segoe UI"/>
                <a:cs typeface="Segoe UI"/>
              </a:rPr>
              <a:t>​</a:t>
            </a:r>
            <a:endParaRPr lang="en-US"/>
          </a:p>
          <a:p>
            <a:pPr algn="l" rtl="0"/>
            <a:r>
              <a:rPr lang="en-GB" sz="1800" b="1" i="0" baseline="0">
                <a:solidFill>
                  <a:srgbClr val="FFC000"/>
                </a:solidFill>
                <a:latin typeface="Arial"/>
                <a:ea typeface="Segoe UI"/>
                <a:cs typeface="Segoe UI"/>
              </a:rPr>
              <a:t>Frustrations/challenges:</a:t>
            </a:r>
            <a:r>
              <a:rPr lang="en-US" sz="1800" b="0" i="0">
                <a:solidFill>
                  <a:srgbClr val="FFC000"/>
                </a:solidFill>
                <a:latin typeface="Arial"/>
                <a:ea typeface="Segoe UI"/>
                <a:cs typeface="Segoe UI"/>
              </a:rPr>
              <a:t>​</a:t>
            </a:r>
          </a:p>
          <a:p>
            <a:pPr algn="l" rtl="0"/>
            <a:r>
              <a:rPr lang="en-GB" sz="1800" b="0" i="0" u="none" strike="noStrike" baseline="0">
                <a:solidFill>
                  <a:srgbClr val="FFFED6"/>
                </a:solidFill>
                <a:latin typeface="Arial"/>
                <a:ea typeface="Segoe UI"/>
                <a:cs typeface="Segoe UI"/>
              </a:rPr>
              <a:t>Low response rate from students</a:t>
            </a:r>
            <a:r>
              <a:rPr lang="en-US" sz="1800" b="0" i="0">
                <a:solidFill>
                  <a:srgbClr val="FFFED6"/>
                </a:solidFill>
                <a:latin typeface="Arial"/>
                <a:ea typeface="Segoe UI"/>
                <a:cs typeface="Segoe UI"/>
              </a:rPr>
              <a:t>​</a:t>
            </a:r>
          </a:p>
          <a:p>
            <a:pPr algn="l" rtl="0"/>
            <a:r>
              <a:rPr lang="en-GB" sz="1800" b="1" i="0" baseline="0">
                <a:solidFill>
                  <a:srgbClr val="FFC000"/>
                </a:solidFill>
                <a:latin typeface="Arial"/>
                <a:ea typeface="Segoe UI"/>
                <a:cs typeface="Segoe UI"/>
              </a:rPr>
              <a:t>Needs/Preferences:</a:t>
            </a:r>
            <a:r>
              <a:rPr lang="en-US" sz="1800" b="0" i="0">
                <a:solidFill>
                  <a:srgbClr val="FFC000"/>
                </a:solidFill>
                <a:latin typeface="Arial"/>
                <a:ea typeface="Segoe UI"/>
                <a:cs typeface="Segoe UI"/>
              </a:rPr>
              <a:t>​</a:t>
            </a:r>
          </a:p>
          <a:p>
            <a:pPr algn="l" rtl="0"/>
            <a:r>
              <a:rPr lang="en-GB" sz="1800" b="0" i="0" u="none" strike="noStrike" baseline="0">
                <a:solidFill>
                  <a:srgbClr val="FFFED6"/>
                </a:solidFill>
                <a:latin typeface="Arial"/>
                <a:ea typeface="Segoe UI"/>
                <a:cs typeface="Segoe UI"/>
              </a:rPr>
              <a:t>Easy integration with Moodle.</a:t>
            </a:r>
          </a:p>
          <a:p>
            <a:r>
              <a:rPr lang="en-GB" sz="1800">
                <a:solidFill>
                  <a:srgbClr val="FFFED6"/>
                </a:solidFill>
              </a:rPr>
              <a:t>Review student behaviour.</a:t>
            </a:r>
            <a:endParaRPr lang="en-GB">
              <a:solidFill>
                <a:srgbClr val="FFFED6"/>
              </a:solidFill>
            </a:endParaRPr>
          </a:p>
          <a:p>
            <a:pPr algn="ctr"/>
            <a:endParaRPr lang="en-US" dirty="0">
              <a:solidFill>
                <a:srgbClr val="FFFE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501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5760" y="274320"/>
            <a:ext cx="41148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ts val="3200"/>
              </a:lnSpc>
              <a:buNone/>
            </a:pPr>
            <a:r>
              <a:rPr lang="en-US" sz="2800" b="1" dirty="0">
                <a:solidFill>
                  <a:srgbClr val="2C3E50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FRONTEND &amp;</a:t>
            </a:r>
            <a:endParaRPr lang="en-US" sz="2800" dirty="0"/>
          </a:p>
          <a:p>
            <a:pPr marL="0" indent="0">
              <a:lnSpc>
                <a:spcPts val="3200"/>
              </a:lnSpc>
              <a:buNone/>
            </a:pPr>
            <a:r>
              <a:rPr lang="en-US" sz="2800" b="1" dirty="0">
                <a:solidFill>
                  <a:srgbClr val="2C3E50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BACKEND SYSTEMS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365760" y="1280160"/>
            <a:ext cx="2286000" cy="40943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E67E22"/>
                </a:solidFill>
                <a:uFill>
                  <a:solidFill>
                    <a:srgbClr val="E67E22"/>
                  </a:solidFill>
                </a:uFill>
                <a:latin typeface="Arial" pitchFamily="34" charset="0"/>
                <a:ea typeface="Arial" pitchFamily="34" charset="-122"/>
                <a:cs typeface="Arial" pitchFamily="34" charset="-120"/>
              </a:rPr>
              <a:t>Frontend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548640" y="1691640"/>
            <a:ext cx="2560320" cy="1188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Next.js</a:t>
            </a:r>
            <a:endParaRPr lang="en-US" sz="14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TypeScript</a:t>
            </a:r>
            <a:endParaRPr lang="en-US" sz="14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Tailwind CSS</a:t>
            </a:r>
            <a:endParaRPr lang="en-US" sz="14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Mock-ups in Miro</a:t>
            </a:r>
            <a:endParaRPr lang="en-US" sz="1400" dirty="0"/>
          </a:p>
        </p:txBody>
      </p:sp>
      <p:sp>
        <p:nvSpPr>
          <p:cNvPr id="5" name="Text 3"/>
          <p:cNvSpPr/>
          <p:nvPr/>
        </p:nvSpPr>
        <p:spPr>
          <a:xfrm>
            <a:off x="2743200" y="2377440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3498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Backend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2743200" y="2788920"/>
            <a:ext cx="2286000" cy="1188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NestJS</a:t>
            </a:r>
            <a:endParaRPr lang="en-US" sz="14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PostgreSQL</a:t>
            </a:r>
            <a:endParaRPr lang="en-US" sz="14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Redis</a:t>
            </a:r>
            <a:endParaRPr lang="en-US" sz="14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Audit logging</a:t>
            </a:r>
            <a:endParaRPr lang="en-US" sz="1400" dirty="0"/>
          </a:p>
        </p:txBody>
      </p:sp>
      <p:sp>
        <p:nvSpPr>
          <p:cNvPr id="8" name="Shape 6"/>
          <p:cNvSpPr/>
          <p:nvPr/>
        </p:nvSpPr>
        <p:spPr>
          <a:xfrm>
            <a:off x="182880" y="4023360"/>
            <a:ext cx="4389120" cy="502920"/>
          </a:xfrm>
          <a:prstGeom prst="rect">
            <a:avLst/>
          </a:prstGeom>
          <a:solidFill>
            <a:srgbClr val="FFFFFF"/>
          </a:solidFill>
          <a:ln w="12700">
            <a:solidFill>
              <a:srgbClr val="E67E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274320" y="4069080"/>
            <a:ext cx="42062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chemeClr val="accent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TypeScript: </a:t>
            </a:r>
            <a:r>
              <a:rPr lang="en-US" sz="10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Fewer bugs mean fewer confusing moments for users, which builds trust in the platform.</a:t>
            </a:r>
            <a:endParaRPr lang="en-US" sz="1000" dirty="0"/>
          </a:p>
        </p:txBody>
      </p:sp>
      <p:sp>
        <p:nvSpPr>
          <p:cNvPr id="10" name="Shape 8"/>
          <p:cNvSpPr/>
          <p:nvPr/>
        </p:nvSpPr>
        <p:spPr>
          <a:xfrm>
            <a:off x="182880" y="4572000"/>
            <a:ext cx="4389120" cy="502920"/>
          </a:xfrm>
          <a:prstGeom prst="rect">
            <a:avLst/>
          </a:prstGeom>
          <a:solidFill>
            <a:srgbClr val="FFFFFF"/>
          </a:solidFill>
          <a:ln w="12700">
            <a:solidFill>
              <a:srgbClr val="C0392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274320" y="4617720"/>
            <a:ext cx="42062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chemeClr val="accent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Redis: </a:t>
            </a:r>
            <a:r>
              <a:rPr lang="en-US" sz="1000" dirty="0">
                <a:solidFill>
                  <a:srgbClr val="3333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Faster responses and rate limiting reduce spam and delays, which protects the student experience.</a:t>
            </a:r>
            <a:endParaRPr lang="en-US" sz="1000" dirty="0"/>
          </a:p>
        </p:txBody>
      </p:sp>
      <p:pic>
        <p:nvPicPr>
          <p:cNvPr id="1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160" y="7396"/>
            <a:ext cx="4343400" cy="498348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D6ABEF3C-F465-97EE-6703-70742D6370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1080" y="2926080"/>
            <a:ext cx="763027" cy="280174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539B8CE6-F40F-3371-3EEC-0CF5051D84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1080" y="3349268"/>
            <a:ext cx="825261" cy="314186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9AA388E7-FECB-1C71-EC26-84B501A371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39424" y="1222732"/>
            <a:ext cx="1720811" cy="550116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36728AB2-9E00-2EA3-4C98-AA1733C024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743200" y="1795708"/>
            <a:ext cx="1279789" cy="258109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B83A6C26-0E5A-0E7E-95FE-C86745010A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581321" y="3335794"/>
            <a:ext cx="713177" cy="50941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8722E046-E2F4-40AB-B772-BE1CB8C87E3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758295" y="2882406"/>
            <a:ext cx="435912" cy="43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840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53"/>
          <p:cNvSpPr/>
          <p:nvPr/>
        </p:nvSpPr>
        <p:spPr>
          <a:xfrm>
            <a:off x="0" y="1047181"/>
            <a:ext cx="7088192" cy="41030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53"/>
          <p:cNvSpPr txBox="1">
            <a:spLocks noGrp="1"/>
          </p:cNvSpPr>
          <p:nvPr>
            <p:ph type="body" idx="1"/>
          </p:nvPr>
        </p:nvSpPr>
        <p:spPr>
          <a:xfrm>
            <a:off x="3315" y="1193506"/>
            <a:ext cx="5173730" cy="37451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" sz="1800" u="sng">
                <a:solidFill>
                  <a:schemeClr val="lt1"/>
                </a:solidFill>
              </a:rPr>
              <a:t>Slideshow</a:t>
            </a:r>
            <a:r>
              <a:rPr lang="en" sz="1800">
                <a:solidFill>
                  <a:schemeClr val="lt1"/>
                </a:solidFill>
              </a:rPr>
              <a:t>:</a:t>
            </a:r>
            <a:endParaRPr lang="en-US" sz="1800">
              <a:solidFill>
                <a:schemeClr val="lt1"/>
              </a:solidFill>
            </a:endParaRPr>
          </a:p>
          <a:p>
            <a:pPr marL="241300" indent="-203200">
              <a:lnSpc>
                <a:spcPct val="114999"/>
              </a:lnSpc>
              <a:spcBef>
                <a:spcPts val="300"/>
              </a:spcBef>
              <a:buClr>
                <a:srgbClr val="FFFFFF"/>
              </a:buClr>
              <a:buChar char="⎯"/>
            </a:pPr>
            <a:r>
              <a:rPr lang="en" sz="1800" dirty="0">
                <a:solidFill>
                  <a:schemeClr val="lt1"/>
                </a:solidFill>
              </a:rPr>
              <a:t>Template by </a:t>
            </a:r>
            <a:r>
              <a:rPr lang="en" sz="1800" dirty="0" err="1">
                <a:solidFill>
                  <a:schemeClr val="lt1"/>
                </a:solidFill>
                <a:highlight>
                  <a:schemeClr val="dk1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800" dirty="0">
                <a:solidFill>
                  <a:schemeClr val="lt1"/>
                </a:solidFill>
              </a:rPr>
              <a:t>, icons by </a:t>
            </a:r>
            <a:r>
              <a:rPr lang="en" sz="1800" dirty="0" err="1">
                <a:solidFill>
                  <a:schemeClr val="lt1"/>
                </a:solidFill>
                <a:highlight>
                  <a:schemeClr val="dk1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800" dirty="0">
                <a:solidFill>
                  <a:schemeClr val="lt1"/>
                </a:solidFill>
              </a:rPr>
              <a:t>, stock images by </a:t>
            </a:r>
            <a:r>
              <a:rPr lang="en" sz="1800" dirty="0" err="1">
                <a:solidFill>
                  <a:schemeClr val="lt1"/>
                </a:solidFill>
                <a:highlight>
                  <a:schemeClr val="dk1"/>
                </a:highlight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lang="en" sz="1800" err="1">
              <a:solidFill>
                <a:schemeClr val="lt1"/>
              </a:solidFill>
              <a:highlight>
                <a:srgbClr val="434343"/>
              </a:highlight>
              <a:uFill>
                <a:noFill/>
              </a:uFill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8100" indent="0">
              <a:lnSpc>
                <a:spcPct val="114999"/>
              </a:lnSpc>
              <a:spcBef>
                <a:spcPts val="300"/>
              </a:spcBef>
              <a:buClr>
                <a:schemeClr val="lt1"/>
              </a:buClr>
              <a:buNone/>
            </a:pPr>
            <a:r>
              <a:rPr lang="en" sz="1800" u="sng">
                <a:solidFill>
                  <a:schemeClr val="lt1"/>
                </a:solidFill>
                <a:uFill>
                  <a:noFill/>
                </a:uFill>
              </a:rPr>
              <a:t>Research &amp; Options Analysis</a:t>
            </a:r>
            <a:r>
              <a:rPr lang="en" sz="1800">
                <a:solidFill>
                  <a:schemeClr val="lt1"/>
                </a:solidFill>
                <a:uFill>
                  <a:noFill/>
                </a:uFill>
              </a:rPr>
              <a:t>:</a:t>
            </a:r>
            <a:endParaRPr lang="en" sz="1800" dirty="0">
              <a:solidFill>
                <a:schemeClr val="lt1"/>
              </a:solidFill>
              <a:uFill>
                <a:noFill/>
              </a:uFill>
            </a:endParaRPr>
          </a:p>
          <a:p>
            <a:pPr marL="241300" indent="-203200">
              <a:lnSpc>
                <a:spcPct val="114999"/>
              </a:lnSpc>
              <a:buClr>
                <a:schemeClr val="lt1"/>
              </a:buClr>
              <a:buFont typeface="Catamaran Light"/>
              <a:buChar char="⎯"/>
            </a:pPr>
            <a:r>
              <a:rPr lang="en" sz="1800">
                <a:solidFill>
                  <a:schemeClr val="lt1"/>
                </a:solidFill>
                <a:highlight>
                  <a:srgbClr val="434343"/>
                </a:highlight>
                <a:uFill>
                  <a:noFill/>
                </a:uFill>
              </a:rPr>
              <a:t>Existing solutions link</a:t>
            </a:r>
          </a:p>
          <a:p>
            <a:pPr marL="241300" indent="-203200">
              <a:lnSpc>
                <a:spcPct val="114999"/>
              </a:lnSpc>
              <a:buClr>
                <a:schemeClr val="lt1"/>
              </a:buClr>
              <a:buFont typeface="Catamaran Light"/>
              <a:buChar char="⎯"/>
            </a:pPr>
            <a:r>
              <a:rPr lang="en" sz="1800">
                <a:solidFill>
                  <a:schemeClr val="lt1"/>
                </a:solidFill>
                <a:highlight>
                  <a:srgbClr val="434343"/>
                </a:highlight>
                <a:uFill>
                  <a:noFill/>
                </a:uFill>
              </a:rPr>
              <a:t>Gaps link</a:t>
            </a:r>
          </a:p>
          <a:p>
            <a:pPr marL="38100" indent="0">
              <a:lnSpc>
                <a:spcPct val="114999"/>
              </a:lnSpc>
              <a:buClr>
                <a:schemeClr val="lt1"/>
              </a:buClr>
              <a:buNone/>
            </a:pPr>
            <a:r>
              <a:rPr lang="en" sz="1800" u="sng">
                <a:solidFill>
                  <a:schemeClr val="lt1"/>
                </a:solidFill>
                <a:uFill>
                  <a:noFill/>
                </a:uFill>
              </a:rPr>
              <a:t>User Personas</a:t>
            </a:r>
            <a:r>
              <a:rPr lang="en" sz="1800">
                <a:solidFill>
                  <a:schemeClr val="lt1"/>
                </a:solidFill>
                <a:uFill>
                  <a:noFill/>
                </a:uFill>
              </a:rPr>
              <a:t>:</a:t>
            </a:r>
          </a:p>
          <a:p>
            <a:pPr marL="241300" indent="-203200">
              <a:lnSpc>
                <a:spcPct val="114999"/>
              </a:lnSpc>
              <a:buClr>
                <a:schemeClr val="lt1"/>
              </a:buClr>
              <a:buFont typeface="Catamaran Light"/>
              <a:buChar char="⎯"/>
            </a:pPr>
            <a:r>
              <a:rPr lang="en" sz="1800">
                <a:solidFill>
                  <a:schemeClr val="lt1"/>
                </a:solidFill>
                <a:uFill>
                  <a:noFill/>
                </a:uFill>
              </a:rPr>
              <a:t>Student Photo via </a:t>
            </a:r>
            <a:r>
              <a:rPr lang="en" sz="1800" u="sng" dirty="0">
                <a:solidFill>
                  <a:schemeClr val="lt1"/>
                </a:solidFill>
                <a:highlight>
                  <a:srgbClr val="434343"/>
                </a:highlight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iStock</a:t>
            </a:r>
            <a:r>
              <a:rPr lang="en" sz="1800">
                <a:solidFill>
                  <a:schemeClr val="lt1"/>
                </a:solidFill>
                <a:uFill>
                  <a:noFill/>
                </a:uFill>
              </a:rPr>
              <a:t> / Lecturer photo via </a:t>
            </a:r>
            <a:r>
              <a:rPr lang="en" sz="1800" u="sng">
                <a:solidFill>
                  <a:schemeClr val="lt1"/>
                </a:solidFill>
                <a:highlight>
                  <a:srgbClr val="434343"/>
                </a:highlight>
                <a:uFill>
                  <a:noFill/>
                </a:u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Instagram (AI</a:t>
            </a:r>
          </a:p>
          <a:p>
            <a:pPr marL="241300" indent="-203200">
              <a:lnSpc>
                <a:spcPct val="114999"/>
              </a:lnSpc>
              <a:buClr>
                <a:schemeClr val="lt1"/>
              </a:buClr>
              <a:buFont typeface="Catamaran Light"/>
              <a:buChar char="⎯"/>
            </a:pPr>
            <a:r>
              <a:rPr lang="en" sz="1800">
                <a:solidFill>
                  <a:schemeClr val="lt1"/>
                </a:solidFill>
                <a:uFill>
                  <a:noFill/>
                </a:uFill>
              </a:rPr>
              <a:t>Student needs via </a:t>
            </a:r>
            <a:r>
              <a:rPr lang="en" sz="1800" u="sng" dirty="0">
                <a:solidFill>
                  <a:srgbClr val="FFFED6"/>
                </a:solidFill>
                <a:highlight>
                  <a:srgbClr val="434343"/>
                </a:highlight>
                <a:uFill>
                  <a:noFill/>
                </a:u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TILE</a:t>
            </a:r>
            <a:r>
              <a:rPr lang="en" sz="1800">
                <a:solidFill>
                  <a:schemeClr val="lt1"/>
                </a:solidFill>
                <a:uFill>
                  <a:noFill/>
                </a:uFill>
              </a:rPr>
              <a:t>, </a:t>
            </a:r>
            <a:r>
              <a:rPr lang="en" sz="1800" u="sng" dirty="0">
                <a:solidFill>
                  <a:schemeClr val="lt1"/>
                </a:solidFill>
                <a:highlight>
                  <a:srgbClr val="434343"/>
                </a:highlight>
                <a:uFill>
                  <a:noFill/>
                </a:u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ScienceDirect</a:t>
            </a:r>
            <a:endParaRPr lang="en" sz="1800" u="sng" dirty="0">
              <a:solidFill>
                <a:schemeClr val="lt1"/>
              </a:solidFill>
              <a:highlight>
                <a:srgbClr val="434343"/>
              </a:highlight>
              <a:uFill>
                <a:noFill/>
              </a:uFill>
            </a:endParaRPr>
          </a:p>
          <a:p>
            <a:pPr marL="241300" indent="-203200">
              <a:lnSpc>
                <a:spcPct val="114999"/>
              </a:lnSpc>
              <a:buClr>
                <a:schemeClr val="lt1"/>
              </a:buClr>
              <a:buFont typeface="Catamaran Light"/>
              <a:buChar char="⎯"/>
            </a:pPr>
            <a:r>
              <a:rPr lang="en" sz="1800" dirty="0">
                <a:solidFill>
                  <a:schemeClr val="lt1"/>
                </a:solidFill>
                <a:uFill>
                  <a:noFill/>
                </a:uFill>
              </a:rPr>
              <a:t>Lecturer needs via </a:t>
            </a:r>
            <a:r>
              <a:rPr lang="en" sz="1800" u="sng" dirty="0">
                <a:solidFill>
                  <a:schemeClr val="lt1"/>
                </a:solidFill>
                <a:highlight>
                  <a:srgbClr val="434343"/>
                </a:highlight>
                <a:uFill>
                  <a:noFill/>
                </a:u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DER </a:t>
            </a:r>
            <a:r>
              <a:rPr lang="en" sz="1800" u="sng" dirty="0" err="1">
                <a:solidFill>
                  <a:schemeClr val="lt1"/>
                </a:solidFill>
                <a:highlight>
                  <a:srgbClr val="434343"/>
                </a:highlight>
                <a:uFill>
                  <a:noFill/>
                </a:u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monash</a:t>
            </a:r>
            <a:r>
              <a:rPr lang="en" sz="1800" dirty="0">
                <a:solidFill>
                  <a:schemeClr val="lt1"/>
                </a:solidFill>
                <a:uFill>
                  <a:noFill/>
                </a:uFill>
              </a:rPr>
              <a:t>, </a:t>
            </a:r>
            <a:r>
              <a:rPr lang="en" sz="1800" dirty="0">
                <a:solidFill>
                  <a:schemeClr val="lt1"/>
                </a:solidFill>
                <a:highlight>
                  <a:srgbClr val="434343"/>
                </a:highlight>
                <a:uFill>
                  <a:noFill/>
                </a:u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UCL</a:t>
            </a:r>
            <a:endParaRPr lang="en" sz="1800" dirty="0">
              <a:solidFill>
                <a:schemeClr val="lt1"/>
              </a:solidFill>
              <a:highlight>
                <a:srgbClr val="434343"/>
              </a:highlight>
              <a:uFill>
                <a:noFill/>
              </a:uFill>
              <a:hlinkClick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606" name="Google Shape;606;p53"/>
          <p:cNvSpPr txBox="1">
            <a:spLocks noGrp="1"/>
          </p:cNvSpPr>
          <p:nvPr>
            <p:ph type="ctrTitle"/>
          </p:nvPr>
        </p:nvSpPr>
        <p:spPr>
          <a:xfrm rot="5400000">
            <a:off x="6923109" y="1407498"/>
            <a:ext cx="24498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/>
              <a:t>REFERENCES &amp; </a:t>
            </a:r>
            <a:r>
              <a:rPr lang="en"/>
              <a:t>CITATIONS</a:t>
            </a:r>
            <a:endParaRPr lang="en-US"/>
          </a:p>
        </p:txBody>
      </p:sp>
      <p:sp>
        <p:nvSpPr>
          <p:cNvPr id="607" name="Google Shape;607;p53"/>
          <p:cNvSpPr/>
          <p:nvPr/>
        </p:nvSpPr>
        <p:spPr>
          <a:xfrm>
            <a:off x="6844413" y="3611049"/>
            <a:ext cx="487500" cy="1529100"/>
          </a:xfrm>
          <a:prstGeom prst="rect">
            <a:avLst/>
          </a:prstGeom>
          <a:solidFill>
            <a:schemeClr val="accent3">
              <a:alpha val="584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F27CE55-2458-566C-B186-5402C5156DA9}"/>
              </a:ext>
            </a:extLst>
          </p:cNvPr>
          <p:cNvGrpSpPr/>
          <p:nvPr/>
        </p:nvGrpSpPr>
        <p:grpSpPr>
          <a:xfrm>
            <a:off x="-147983" y="-88814"/>
            <a:ext cx="1264688" cy="1282737"/>
            <a:chOff x="1028700" y="10843"/>
            <a:chExt cx="812800" cy="812800"/>
          </a:xfrm>
        </p:grpSpPr>
        <p:sp>
          <p:nvSpPr>
            <p:cNvPr id="3" name="Freeform 10">
              <a:extLst>
                <a:ext uri="{FF2B5EF4-FFF2-40B4-BE49-F238E27FC236}">
                  <a16:creationId xmlns:a16="http://schemas.microsoft.com/office/drawing/2014/main" id="{A3D0B282-3E54-276E-9713-DEE8DBB0EE5E}"/>
                </a:ext>
              </a:extLst>
            </p:cNvPr>
            <p:cNvSpPr/>
            <p:nvPr/>
          </p:nvSpPr>
          <p:spPr>
            <a:xfrm>
              <a:off x="1028700" y="10843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2"/>
              <a:stretch>
                <a:fillRect l="-5873" r="-5873"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6" name="Google Shape;576;p51"/>
          <p:cNvPicPr preferRelativeResize="0"/>
          <p:nvPr/>
        </p:nvPicPr>
        <p:blipFill rotWithShape="1">
          <a:blip r:embed="rId3">
            <a:alphaModFix/>
          </a:blip>
          <a:srcRect t="189" b="179"/>
          <a:stretch/>
        </p:blipFill>
        <p:spPr>
          <a:xfrm>
            <a:off x="3981435" y="0"/>
            <a:ext cx="516255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77" name="Google Shape;577;p51"/>
          <p:cNvSpPr/>
          <p:nvPr/>
        </p:nvSpPr>
        <p:spPr>
          <a:xfrm rot="5400000">
            <a:off x="1428875" y="205200"/>
            <a:ext cx="3358800" cy="5026500"/>
          </a:xfrm>
          <a:prstGeom prst="rect">
            <a:avLst/>
          </a:prstGeom>
          <a:solidFill>
            <a:schemeClr val="accent1">
              <a:alpha val="6179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51"/>
          <p:cNvSpPr txBox="1">
            <a:spLocks noGrp="1"/>
          </p:cNvSpPr>
          <p:nvPr>
            <p:ph type="subTitle" idx="1"/>
          </p:nvPr>
        </p:nvSpPr>
        <p:spPr>
          <a:xfrm>
            <a:off x="831200" y="2314225"/>
            <a:ext cx="28563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Does anyone have any questions?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79" name="Google Shape;579;p51"/>
          <p:cNvSpPr txBox="1">
            <a:spLocks noGrp="1"/>
          </p:cNvSpPr>
          <p:nvPr>
            <p:ph type="ctrTitle"/>
          </p:nvPr>
        </p:nvSpPr>
        <p:spPr>
          <a:xfrm>
            <a:off x="831200" y="376500"/>
            <a:ext cx="26073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THANKS</a:t>
            </a:r>
            <a:endParaRPr sz="3000">
              <a:solidFill>
                <a:schemeClr val="lt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4BF1829-3129-B816-015E-65367E51D31C}"/>
              </a:ext>
            </a:extLst>
          </p:cNvPr>
          <p:cNvGrpSpPr/>
          <p:nvPr/>
        </p:nvGrpSpPr>
        <p:grpSpPr>
          <a:xfrm>
            <a:off x="-282453" y="3516678"/>
            <a:ext cx="1752143" cy="1761789"/>
            <a:chOff x="1028700" y="10843"/>
            <a:chExt cx="812800" cy="812800"/>
          </a:xfrm>
        </p:grpSpPr>
        <p:sp>
          <p:nvSpPr>
            <p:cNvPr id="3" name="Freeform 10">
              <a:extLst>
                <a:ext uri="{FF2B5EF4-FFF2-40B4-BE49-F238E27FC236}">
                  <a16:creationId xmlns:a16="http://schemas.microsoft.com/office/drawing/2014/main" id="{E643C202-BF03-FBAD-3EE8-8ADEAFB99FCA}"/>
                </a:ext>
              </a:extLst>
            </p:cNvPr>
            <p:cNvSpPr/>
            <p:nvPr/>
          </p:nvSpPr>
          <p:spPr>
            <a:xfrm>
              <a:off x="1028700" y="10843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5873" r="-5873"/>
              </a:stretch>
            </a:blip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7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17" name="Google Shape;7717;p6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1063" y="2123075"/>
            <a:ext cx="2241874" cy="89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ngineering Project Proposal by Slidesgo">
  <a:themeElements>
    <a:clrScheme name="Simple Light">
      <a:dk1>
        <a:srgbClr val="434343"/>
      </a:dk1>
      <a:lt1>
        <a:srgbClr val="FFFFFF"/>
      </a:lt1>
      <a:dk2>
        <a:srgbClr val="595959"/>
      </a:dk2>
      <a:lt2>
        <a:srgbClr val="EEEEEE"/>
      </a:lt2>
      <a:accent1>
        <a:srgbClr val="556D96"/>
      </a:accent1>
      <a:accent2>
        <a:srgbClr val="212121"/>
      </a:accent2>
      <a:accent3>
        <a:srgbClr val="A9B9D3"/>
      </a:accent3>
      <a:accent4>
        <a:srgbClr val="26529E"/>
      </a:accent4>
      <a:accent5>
        <a:srgbClr val="62779B"/>
      </a:accent5>
      <a:accent6>
        <a:srgbClr val="363F4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543</Words>
  <Application>Microsoft Macintosh PowerPoint</Application>
  <PresentationFormat>On-screen Show (16:9)</PresentationFormat>
  <Paragraphs>114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6" baseType="lpstr">
      <vt:lpstr>Proxima Nova Semibold</vt:lpstr>
      <vt:lpstr>Livvic</vt:lpstr>
      <vt:lpstr>Calibri</vt:lpstr>
      <vt:lpstr>Arial Nova</vt:lpstr>
      <vt:lpstr>Aptos</vt:lpstr>
      <vt:lpstr>Catamaran Light</vt:lpstr>
      <vt:lpstr>HELVETICA NEUE CONDENSED BLACK</vt:lpstr>
      <vt:lpstr>Fira Sans Extra Condensed Medium</vt:lpstr>
      <vt:lpstr>Roboto</vt:lpstr>
      <vt:lpstr>Arial</vt:lpstr>
      <vt:lpstr>Segoe UI</vt:lpstr>
      <vt:lpstr>Arial Black</vt:lpstr>
      <vt:lpstr>Fira Sans Extra Condensed</vt:lpstr>
      <vt:lpstr>Proxima Nova</vt:lpstr>
      <vt:lpstr>Engineering Project Proposal by Slidesgo</vt:lpstr>
      <vt:lpstr>SlidesGo Final Pages</vt:lpstr>
      <vt:lpstr>Slidesgo Final Pages</vt:lpstr>
      <vt:lpstr>VISION BUILDERS</vt:lpstr>
      <vt:lpstr>GANESHANKUGAN Research Team </vt:lpstr>
      <vt:lpstr>SOLUTION</vt:lpstr>
      <vt:lpstr>RESEARCH &amp; OPTIONS ANALYSIS</vt:lpstr>
      <vt:lpstr>PowerPoint Presentation</vt:lpstr>
      <vt:lpstr>PowerPoint Presentation</vt:lpstr>
      <vt:lpstr>REFERENCES &amp; CITATIONS</vt:lpstr>
      <vt:lpstr>THANKS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Alain De Jesus</cp:lastModifiedBy>
  <cp:revision>371</cp:revision>
  <dcterms:modified xsi:type="dcterms:W3CDTF">2026-03-01T17:59:03Z</dcterms:modified>
</cp:coreProperties>
</file>